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27.xml" ContentType="application/vnd.openxmlformats-officedocument.presentationml.slide+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28.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26.xml" ContentType="application/vnd.openxmlformats-officedocument.presentationml.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theme/theme1.xml" ContentType="application/vnd.openxmlformats-officedocument.theme+xml"/>
  <Override PartName="/ppt/slideLayouts/slideLayout3.xml" ContentType="application/vnd.openxmlformats-officedocument.presentationml.slideLayout+xml"/>
  <Override PartName="/ppt/slides/slide29.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71" r:id="rId3"/>
    <p:sldId id="272" r:id="rId4"/>
    <p:sldId id="273" r:id="rId5"/>
    <p:sldId id="258" r:id="rId6"/>
    <p:sldId id="259" r:id="rId7"/>
    <p:sldId id="274" r:id="rId8"/>
    <p:sldId id="270" r:id="rId9"/>
    <p:sldId id="280" r:id="rId10"/>
    <p:sldId id="260" r:id="rId11"/>
    <p:sldId id="275" r:id="rId12"/>
    <p:sldId id="276" r:id="rId13"/>
    <p:sldId id="277" r:id="rId14"/>
    <p:sldId id="278" r:id="rId15"/>
    <p:sldId id="279" r:id="rId16"/>
    <p:sldId id="261" r:id="rId17"/>
    <p:sldId id="281" r:id="rId18"/>
    <p:sldId id="286" r:id="rId19"/>
    <p:sldId id="262" r:id="rId20"/>
    <p:sldId id="282" r:id="rId21"/>
    <p:sldId id="287" r:id="rId22"/>
    <p:sldId id="263" r:id="rId23"/>
    <p:sldId id="283" r:id="rId24"/>
    <p:sldId id="264" r:id="rId25"/>
    <p:sldId id="285" r:id="rId26"/>
    <p:sldId id="265" r:id="rId27"/>
    <p:sldId id="284" r:id="rId28"/>
    <p:sldId id="269" r:id="rId29"/>
    <p:sldId id="267" r:id="rId30"/>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98" autoAdjust="0"/>
    <p:restoredTop sz="94702" autoAdjust="0"/>
  </p:normalViewPr>
  <p:slideViewPr>
    <p:cSldViewPr snapToGrid="0" snapToObjects="1">
      <p:cViewPr varScale="1">
        <p:scale>
          <a:sx n="116" d="100"/>
          <a:sy n="116" d="100"/>
        </p:scale>
        <p:origin x="-67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CH" smtClean="0"/>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smtClean="0"/>
              <a:t>Master-Untertitelformat bearbeiten</a:t>
            </a:r>
            <a:endParaRPr lang="de-DE"/>
          </a:p>
        </p:txBody>
      </p:sp>
      <p:sp>
        <p:nvSpPr>
          <p:cNvPr id="4" name="Datumsplatzhalter 3"/>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Datumsplatzhalter 3"/>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CH" smtClean="0"/>
              <a:t>Mastertitelformat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Datumsplatzhalter 3"/>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Inhaltsplatzhalter 2"/>
          <p:cNvSpPr>
            <a:spLocks noGrp="1"/>
          </p:cNvSpPr>
          <p:nvPr>
            <p:ph idx="1"/>
          </p:nvPr>
        </p:nvSpPr>
        <p:spPr/>
        <p:txBody>
          <a:body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Datumsplatzhalter 3"/>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CH" smtClean="0"/>
              <a:t>Mastertitelformat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CH" smtClean="0"/>
              <a:t>Mastertextformat bearbeiten</a:t>
            </a:r>
          </a:p>
        </p:txBody>
      </p:sp>
      <p:sp>
        <p:nvSpPr>
          <p:cNvPr id="4" name="Datumsplatzhalter 3"/>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Datumsplatzhalter 4"/>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CH"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7" name="Datumsplatzhalter 6"/>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Datumsplatzhalter 2"/>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CH"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smtClean="0"/>
              <a:t>Mastertextformat bearbeiten</a:t>
            </a:r>
          </a:p>
        </p:txBody>
      </p:sp>
      <p:sp>
        <p:nvSpPr>
          <p:cNvPr id="5" name="Datumsplatzhalter 4"/>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CH" smtClean="0"/>
              <a:t>Mastertitelformat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smtClean="0"/>
              <a:t>Mastertextformat bearbeiten</a:t>
            </a:r>
          </a:p>
        </p:txBody>
      </p:sp>
      <p:sp>
        <p:nvSpPr>
          <p:cNvPr id="5" name="Datumsplatzhalter 4"/>
          <p:cNvSpPr>
            <a:spLocks noGrp="1"/>
          </p:cNvSpPr>
          <p:nvPr>
            <p:ph type="dt" sz="half" idx="10"/>
          </p:nvPr>
        </p:nvSpPr>
        <p:spPr/>
        <p:txBody>
          <a:bodyPr/>
          <a:lstStyle/>
          <a:p>
            <a:fld id="{98943EC0-D008-CB46-A1B1-F515C97834C5}" type="datetimeFigureOut">
              <a:rPr lang="de-DE" smtClean="0"/>
              <a:pPr/>
              <a:t>24.05.2018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13327B-10E1-2A42-BBDD-D4E003F981C9}"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Mastertitelformat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Mastertextformat bearbeiten</a:t>
            </a:r>
          </a:p>
          <a:p>
            <a:pPr lvl="1"/>
            <a:r>
              <a:rPr lang="en-US" smtClean="0"/>
              <a:t>Zweite Ebene</a:t>
            </a:r>
          </a:p>
          <a:p>
            <a:pPr lvl="2"/>
            <a:r>
              <a:rPr lang="en-US" smtClean="0"/>
              <a:t>Dritte Ebene</a:t>
            </a:r>
          </a:p>
          <a:p>
            <a:pPr lvl="3"/>
            <a:r>
              <a:rPr lang="en-US" smtClean="0"/>
              <a:t>Vierte Ebene</a:t>
            </a:r>
          </a:p>
          <a:p>
            <a:pPr lvl="4"/>
            <a:r>
              <a:rPr lang="en-US"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43EC0-D008-CB46-A1B1-F515C97834C5}" type="datetimeFigureOut">
              <a:rPr lang="de-DE" smtClean="0"/>
              <a:pPr/>
              <a:t>24.05.2018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3327B-10E1-2A42-BBDD-D4E003F981C9}"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LCH.ch/Publikationen/Studien" TargetMode="External"/><Relationship Id="rId3" Type="http://schemas.openxmlformats.org/officeDocument/2006/relationships/hyperlink" Target="http://www.LCH.ch/News/Veranstaltungen/Schweiz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Gesundheitsschutz der Lehrpersonen</a:t>
            </a:r>
            <a:endParaRPr lang="de-DE" dirty="0"/>
          </a:p>
        </p:txBody>
      </p:sp>
      <p:sp>
        <p:nvSpPr>
          <p:cNvPr id="3" name="Untertitel 2"/>
          <p:cNvSpPr>
            <a:spLocks noGrp="1"/>
          </p:cNvSpPr>
          <p:nvPr>
            <p:ph type="subTitle" idx="1"/>
          </p:nvPr>
        </p:nvSpPr>
        <p:spPr/>
        <p:txBody>
          <a:bodyPr/>
          <a:lstStyle/>
          <a:p>
            <a:r>
              <a:rPr lang="de-DE" dirty="0" smtClean="0"/>
              <a:t>Kantonalkonferenz</a:t>
            </a:r>
          </a:p>
          <a:p>
            <a:r>
              <a:rPr lang="de-DE" dirty="0" smtClean="0"/>
              <a:t>23.5.2018</a:t>
            </a:r>
            <a:endParaRPr lang="de-D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b="1" u="sng" dirty="0" smtClean="0"/>
              <a:t/>
            </a:r>
            <a:br>
              <a:rPr lang="de-CH" b="1" u="sng" dirty="0" smtClean="0"/>
            </a:br>
            <a:r>
              <a:rPr lang="de-CH" b="1" u="sng" dirty="0" smtClean="0"/>
              <a:t>1. Arbeitsmedizinische </a:t>
            </a:r>
            <a:r>
              <a:rPr lang="de-CH" b="1" u="sng" dirty="0"/>
              <a:t>und</a:t>
            </a:r>
            <a:r>
              <a:rPr lang="de-CH" b="1" u="sng" dirty="0" smtClean="0"/>
              <a:t> </a:t>
            </a:r>
            <a:r>
              <a:rPr lang="de-CH" b="1" u="sng" dirty="0"/>
              <a:t>-</a:t>
            </a:r>
            <a:r>
              <a:rPr lang="de-CH" b="1" u="sng" dirty="0" smtClean="0"/>
              <a:t>psychologische </a:t>
            </a:r>
            <a:r>
              <a:rPr lang="de-CH" b="1" u="sng" dirty="0"/>
              <a:t>Untersuchung</a:t>
            </a:r>
            <a:r>
              <a:rPr lang="en-US" dirty="0"/>
              <a:t/>
            </a:r>
            <a:br>
              <a:rPr lang="en-US" dirty="0"/>
            </a:br>
            <a:endParaRPr lang="de-DE" dirty="0"/>
          </a:p>
        </p:txBody>
      </p:sp>
      <p:sp>
        <p:nvSpPr>
          <p:cNvPr id="3" name="Inhaltsplatzhalter 2"/>
          <p:cNvSpPr>
            <a:spLocks noGrp="1"/>
          </p:cNvSpPr>
          <p:nvPr>
            <p:ph idx="1"/>
          </p:nvPr>
        </p:nvSpPr>
        <p:spPr/>
        <p:txBody>
          <a:bodyPr/>
          <a:lstStyle/>
          <a:p>
            <a:pPr>
              <a:buNone/>
            </a:pPr>
            <a:r>
              <a:rPr lang="de-DE" dirty="0" smtClean="0"/>
              <a:t>	</a:t>
            </a:r>
          </a:p>
          <a:p>
            <a:pPr>
              <a:buNone/>
            </a:pPr>
            <a:r>
              <a:rPr lang="de-DE" dirty="0" smtClean="0"/>
              <a:t>	Claude </a:t>
            </a:r>
            <a:r>
              <a:rPr lang="de-DE" dirty="0" err="1" smtClean="0"/>
              <a:t>Sidler</a:t>
            </a:r>
            <a:r>
              <a:rPr lang="de-DE" dirty="0" smtClean="0"/>
              <a:t> et al: Belastung von Lehrpersonen, 2016</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Berufsauftrag</a:t>
            </a:r>
          </a:p>
        </p:txBody>
      </p:sp>
      <p:sp>
        <p:nvSpPr>
          <p:cNvPr id="3" name="Inhaltsplatzhalter 2"/>
          <p:cNvSpPr>
            <a:spLocks noGrp="1"/>
          </p:cNvSpPr>
          <p:nvPr>
            <p:ph idx="1"/>
          </p:nvPr>
        </p:nvSpPr>
        <p:spPr/>
        <p:txBody>
          <a:bodyPr/>
          <a:lstStyle/>
          <a:p>
            <a:pPr>
              <a:buNone/>
            </a:pPr>
            <a:endParaRPr lang="de-DE" dirty="0" smtClean="0"/>
          </a:p>
          <a:p>
            <a:r>
              <a:rPr lang="de-DE" dirty="0" smtClean="0"/>
              <a:t>Multidimensionale Auseinandersetzung mit S+S</a:t>
            </a:r>
          </a:p>
          <a:p>
            <a:r>
              <a:rPr lang="de-DE" dirty="0" smtClean="0"/>
              <a:t>Viele unterschiedliche Ansprechpartner</a:t>
            </a:r>
          </a:p>
          <a:p>
            <a:r>
              <a:rPr lang="de-DE" dirty="0" smtClean="0"/>
              <a:t>Viele Aufgaben neben dem Kerngeschäft</a:t>
            </a:r>
          </a:p>
          <a:p>
            <a:r>
              <a:rPr lang="de-DE" dirty="0" smtClean="0"/>
              <a:t>Verschmelzen von Arbeit und Freizeit</a:t>
            </a:r>
          </a:p>
          <a:p>
            <a:pPr lvl="1"/>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1"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1"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r>
              <a:rPr lang="de-CH" dirty="0" smtClean="0"/>
              <a:t>Häufigkeit der Interaktionen</a:t>
            </a:r>
            <a:r>
              <a:rPr lang="en-US" dirty="0" smtClean="0"/>
              <a:t/>
            </a:r>
            <a:br>
              <a:rPr lang="en-US" dirty="0" smtClean="0"/>
            </a:br>
            <a:endParaRPr lang="de-DE" dirty="0"/>
          </a:p>
        </p:txBody>
      </p:sp>
      <p:sp>
        <p:nvSpPr>
          <p:cNvPr id="3" name="Inhaltsplatzhalter 2"/>
          <p:cNvSpPr>
            <a:spLocks noGrp="1"/>
          </p:cNvSpPr>
          <p:nvPr>
            <p:ph idx="1"/>
          </p:nvPr>
        </p:nvSpPr>
        <p:spPr/>
        <p:txBody>
          <a:bodyPr/>
          <a:lstStyle/>
          <a:p>
            <a:pPr lvl="0"/>
            <a:r>
              <a:rPr lang="de-CH" dirty="0" smtClean="0"/>
              <a:t>276 bis 12 pro Stunde</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r>
              <a:rPr lang="de-CH" dirty="0" smtClean="0"/>
              <a:t>Pausen</a:t>
            </a:r>
            <a:r>
              <a:rPr lang="en-US" dirty="0" smtClean="0"/>
              <a:t/>
            </a:r>
            <a:br>
              <a:rPr lang="en-US" dirty="0" smtClean="0"/>
            </a:br>
            <a:endParaRPr lang="de-DE" dirty="0"/>
          </a:p>
        </p:txBody>
      </p:sp>
      <p:sp>
        <p:nvSpPr>
          <p:cNvPr id="3" name="Inhaltsplatzhalter 2"/>
          <p:cNvSpPr>
            <a:spLocks noGrp="1"/>
          </p:cNvSpPr>
          <p:nvPr>
            <p:ph idx="1"/>
          </p:nvPr>
        </p:nvSpPr>
        <p:spPr/>
        <p:txBody>
          <a:bodyPr/>
          <a:lstStyle/>
          <a:p>
            <a:pPr lvl="0"/>
            <a:r>
              <a:rPr lang="de-CH" dirty="0" smtClean="0"/>
              <a:t>KIGA: 0</a:t>
            </a:r>
            <a:endParaRPr lang="de-DE" dirty="0" smtClean="0"/>
          </a:p>
          <a:p>
            <a:pPr lvl="0"/>
            <a:r>
              <a:rPr lang="de-CH" dirty="0" err="1" smtClean="0"/>
              <a:t>Sek</a:t>
            </a:r>
            <a:r>
              <a:rPr lang="de-CH" dirty="0" smtClean="0"/>
              <a:t> I: 40 Minuten, davon 10 als echte Pause</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Umgebungsfaktoren</a:t>
            </a:r>
            <a:endParaRPr lang="de-DE" dirty="0"/>
          </a:p>
        </p:txBody>
      </p:sp>
      <p:sp>
        <p:nvSpPr>
          <p:cNvPr id="3" name="Inhaltsplatzhalter 2"/>
          <p:cNvSpPr>
            <a:spLocks noGrp="1"/>
          </p:cNvSpPr>
          <p:nvPr>
            <p:ph idx="1"/>
          </p:nvPr>
        </p:nvSpPr>
        <p:spPr/>
        <p:txBody>
          <a:bodyPr/>
          <a:lstStyle/>
          <a:p>
            <a:pPr lvl="0">
              <a:buNone/>
            </a:pPr>
            <a:r>
              <a:rPr lang="de-CH" dirty="0" smtClean="0"/>
              <a:t>Raumluft, Platz, Licht</a:t>
            </a:r>
          </a:p>
          <a:p>
            <a:pPr lvl="0">
              <a:buNone/>
            </a:pPr>
            <a:endParaRPr lang="en-US" dirty="0" smtClean="0"/>
          </a:p>
          <a:p>
            <a:r>
              <a:rPr lang="de-CH" dirty="0" smtClean="0"/>
              <a:t>CO2: bis 4000 </a:t>
            </a:r>
            <a:r>
              <a:rPr lang="de-CH" dirty="0" err="1" smtClean="0"/>
              <a:t>ppm</a:t>
            </a:r>
            <a:r>
              <a:rPr lang="de-CH" dirty="0" smtClean="0"/>
              <a:t> (statt 1000)</a:t>
            </a:r>
            <a:endParaRPr lang="de-DE" dirty="0" smtClean="0"/>
          </a:p>
          <a:p>
            <a:r>
              <a:rPr lang="de-CH" dirty="0" smtClean="0"/>
              <a:t>Raum pro Person: 7 m3 (statt 12 m3)</a:t>
            </a:r>
            <a:endParaRPr lang="de-DE" dirty="0" smtClean="0"/>
          </a:p>
          <a:p>
            <a:r>
              <a:rPr lang="de-CH" dirty="0" smtClean="0"/>
              <a:t>Licht: 200 – 380 Lux (statt 500)</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lvl="0"/>
            <a:r>
              <a:rPr lang="de-CH" dirty="0" smtClean="0"/>
              <a:t>Stress ist messbar</a:t>
            </a:r>
            <a:r>
              <a:rPr lang="en-US" dirty="0" smtClean="0"/>
              <a:t/>
            </a:r>
            <a:br>
              <a:rPr lang="en-US" dirty="0" smtClean="0"/>
            </a:br>
            <a:endParaRPr lang="de-DE" dirty="0"/>
          </a:p>
        </p:txBody>
      </p:sp>
      <p:sp>
        <p:nvSpPr>
          <p:cNvPr id="3" name="Inhaltsplatzhalter 2"/>
          <p:cNvSpPr>
            <a:spLocks noGrp="1"/>
          </p:cNvSpPr>
          <p:nvPr>
            <p:ph idx="1"/>
          </p:nvPr>
        </p:nvSpPr>
        <p:spPr/>
        <p:txBody>
          <a:bodyPr/>
          <a:lstStyle/>
          <a:p>
            <a:pPr lvl="0"/>
            <a:r>
              <a:rPr lang="de-CH" dirty="0" smtClean="0"/>
              <a:t>HRV</a:t>
            </a:r>
            <a:endParaRPr lang="de-DE" dirty="0" smtClean="0"/>
          </a:p>
          <a:p>
            <a:pPr lvl="0"/>
            <a:r>
              <a:rPr lang="de-CH" dirty="0" err="1" smtClean="0"/>
              <a:t>Cortisol</a:t>
            </a:r>
            <a:endParaRPr lang="de-CH" dirty="0" smtClean="0"/>
          </a:p>
          <a:p>
            <a:pPr lvl="0"/>
            <a:endParaRPr lang="de-CH" dirty="0" smtClean="0"/>
          </a:p>
          <a:p>
            <a:pPr lvl="0">
              <a:buNone/>
            </a:pPr>
            <a:endParaRPr lang="de-DE" dirty="0" smtClean="0"/>
          </a:p>
          <a:p>
            <a:pPr lvl="0"/>
            <a:r>
              <a:rPr lang="de-CH" dirty="0" smtClean="0"/>
              <a:t>Luftmessung: SVLW</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u="sng" dirty="0" smtClean="0"/>
              <a:t>2. Reaktionen der Lehrpersonen </a:t>
            </a:r>
            <a:endParaRPr lang="de-DE" b="1" u="sng" dirty="0"/>
          </a:p>
        </p:txBody>
      </p:sp>
      <p:sp>
        <p:nvSpPr>
          <p:cNvPr id="3" name="Inhaltsplatzhalter 2"/>
          <p:cNvSpPr>
            <a:spLocks noGrp="1"/>
          </p:cNvSpPr>
          <p:nvPr>
            <p:ph idx="1"/>
          </p:nvPr>
        </p:nvSpPr>
        <p:spPr/>
        <p:txBody>
          <a:bodyPr/>
          <a:lstStyle/>
          <a:p>
            <a:pPr>
              <a:buNone/>
            </a:pPr>
            <a:r>
              <a:rPr lang="de-CH" dirty="0" smtClean="0"/>
              <a:t>	</a:t>
            </a:r>
            <a:r>
              <a:rPr lang="de-CH" dirty="0" err="1" smtClean="0"/>
              <a:t>Landert</a:t>
            </a:r>
            <a:r>
              <a:rPr lang="de-CH" dirty="0" smtClean="0"/>
              <a:t> </a:t>
            </a:r>
            <a:r>
              <a:rPr lang="de-CH" dirty="0" err="1" smtClean="0"/>
              <a:t>Brägger</a:t>
            </a:r>
            <a:r>
              <a:rPr lang="de-CH" dirty="0" smtClean="0"/>
              <a:t> Partner: Lehrpersonen und die individuelle Gestaltung ihres Arbeitspensums, 2016</a:t>
            </a:r>
          </a:p>
          <a:p>
            <a:pPr>
              <a:buNone/>
            </a:pPr>
            <a:endParaRPr lang="de-CH" dirty="0" smtClean="0"/>
          </a:p>
          <a:p>
            <a:pPr>
              <a:buNone/>
            </a:pPr>
            <a:endParaRPr lang="de-DE" dirty="0" smtClean="0"/>
          </a:p>
          <a:p>
            <a:pPr>
              <a:buNone/>
            </a:pPr>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Reduktion des Pensums </a:t>
            </a:r>
            <a:endParaRPr lang="de-DE" dirty="0"/>
          </a:p>
        </p:txBody>
      </p:sp>
      <p:sp>
        <p:nvSpPr>
          <p:cNvPr id="3" name="Inhaltsplatzhalter 2"/>
          <p:cNvSpPr>
            <a:spLocks noGrp="1"/>
          </p:cNvSpPr>
          <p:nvPr>
            <p:ph idx="1"/>
          </p:nvPr>
        </p:nvSpPr>
        <p:spPr/>
        <p:txBody>
          <a:bodyPr/>
          <a:lstStyle/>
          <a:p>
            <a:r>
              <a:rPr lang="de-DE" dirty="0" smtClean="0"/>
              <a:t>Gesundheitsrelevante Gründe: 20%</a:t>
            </a:r>
          </a:p>
          <a:p>
            <a:r>
              <a:rPr lang="de-DE" dirty="0" smtClean="0"/>
              <a:t>Umfang der verlorenen Pensen (DCH): 2582 Vollzeitäquivalente</a:t>
            </a:r>
          </a:p>
          <a:p>
            <a:r>
              <a:rPr lang="de-DE" dirty="0" smtClean="0"/>
              <a:t>Oder: 1 Lektion/LP</a:t>
            </a:r>
          </a:p>
          <a:p>
            <a:r>
              <a:rPr lang="de-DE" dirty="0" smtClean="0"/>
              <a:t>Lohneinbusse: 260 </a:t>
            </a:r>
            <a:r>
              <a:rPr lang="de-DE" dirty="0" err="1" smtClean="0"/>
              <a:t>Mio</a:t>
            </a:r>
            <a:r>
              <a:rPr lang="de-DE" dirty="0" smtClean="0"/>
              <a:t> / Jahr</a:t>
            </a:r>
          </a:p>
          <a:p>
            <a:r>
              <a:rPr lang="de-DE" dirty="0" smtClean="0"/>
              <a:t>Kosten des Studiums: 200‘000.- </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92500" lnSpcReduction="10000"/>
          </a:bodyPr>
          <a:lstStyle/>
          <a:p>
            <a:pPr>
              <a:buNone/>
            </a:pPr>
            <a:r>
              <a:rPr lang="de-DE" dirty="0" smtClean="0"/>
              <a:t>	Martina </a:t>
            </a:r>
            <a:r>
              <a:rPr lang="de-DE" dirty="0" err="1" smtClean="0"/>
              <a:t>Brägger</a:t>
            </a:r>
            <a:r>
              <a:rPr lang="de-DE" dirty="0" smtClean="0"/>
              <a:t>:</a:t>
            </a:r>
          </a:p>
          <a:p>
            <a:pPr>
              <a:buNone/>
            </a:pPr>
            <a:r>
              <a:rPr lang="de-DE" i="1" dirty="0" smtClean="0"/>
              <a:t>	„Der Arbeitskraftverlust aufgrund von beruflichen Belastungen im Lehrberuf nimmt letztlich ein derart </a:t>
            </a:r>
            <a:r>
              <a:rPr lang="de-DE" i="1" dirty="0" err="1" smtClean="0"/>
              <a:t>grosses</a:t>
            </a:r>
            <a:r>
              <a:rPr lang="de-DE" i="1" dirty="0" smtClean="0"/>
              <a:t> </a:t>
            </a:r>
            <a:r>
              <a:rPr lang="de-DE" i="1" dirty="0" err="1" smtClean="0"/>
              <a:t>Ausmass</a:t>
            </a:r>
            <a:r>
              <a:rPr lang="de-DE" i="1" dirty="0" smtClean="0"/>
              <a:t> an, dass Zweifel berechtigt sind, ob schulinterne gesundheitsfördernde </a:t>
            </a:r>
            <a:r>
              <a:rPr lang="de-DE" i="1" dirty="0" err="1" smtClean="0"/>
              <a:t>Massnahmen</a:t>
            </a:r>
            <a:r>
              <a:rPr lang="de-DE" i="1" dirty="0" smtClean="0"/>
              <a:t> jemals ausreichend Gegensteuer leisten können. Werden all jene Lehrpersonen berücksichtigt, die dem Lehrberuf (nach wenigen Jahren) den Rücken kehren, zeigt sich ein noch drastischeres Bild.“</a:t>
            </a:r>
            <a:endParaRPr lang="de-DE"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u="sng" dirty="0" smtClean="0"/>
              <a:t>3. Folgen für den Bildungserfolg</a:t>
            </a:r>
            <a:endParaRPr lang="de-DE" b="1" u="sng" dirty="0"/>
          </a:p>
        </p:txBody>
      </p:sp>
      <p:sp>
        <p:nvSpPr>
          <p:cNvPr id="3" name="Inhaltsplatzhalter 2"/>
          <p:cNvSpPr>
            <a:spLocks noGrp="1"/>
          </p:cNvSpPr>
          <p:nvPr>
            <p:ph idx="1"/>
          </p:nvPr>
        </p:nvSpPr>
        <p:spPr/>
        <p:txBody>
          <a:bodyPr/>
          <a:lstStyle/>
          <a:p>
            <a:pPr>
              <a:buNone/>
            </a:pPr>
            <a:r>
              <a:rPr lang="de-CH" dirty="0" smtClean="0"/>
              <a:t>	Uta </a:t>
            </a:r>
            <a:r>
              <a:rPr lang="de-CH" dirty="0" err="1" smtClean="0"/>
              <a:t>Klusmann</a:t>
            </a:r>
            <a:r>
              <a:rPr lang="de-CH" dirty="0" smtClean="0"/>
              <a:t>: Hat </a:t>
            </a:r>
            <a:r>
              <a:rPr lang="de-CH" dirty="0" err="1" smtClean="0"/>
              <a:t>Burnout</a:t>
            </a:r>
            <a:r>
              <a:rPr lang="de-CH" dirty="0" smtClean="0"/>
              <a:t> von Lehrkräften Folgen für die Leistungen der Schülerinnen und Schüler? 2017</a:t>
            </a:r>
            <a:endParaRPr lang="de-DE" dirty="0" smtClean="0"/>
          </a:p>
          <a:p>
            <a:endParaRPr lang="de-DE" dirty="0" smtClean="0"/>
          </a:p>
          <a:p>
            <a:pPr lvl="0">
              <a:buNone/>
            </a:pPr>
            <a:r>
              <a:rPr lang="de-CH" i="1" dirty="0" smtClean="0"/>
              <a:t>	</a:t>
            </a:r>
            <a:endParaRPr lang="en-US"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r>
              <a:rPr lang="de-CH" dirty="0" smtClean="0"/>
              <a:t>„Die Ferien sind in erster Linie für die Kinder eingeführt worden. Sie sind nötig für sie aus hygienischen, pädagogischen und wirtschaftlichen Gründen. – Die Ferien sind auch für den Lehrer nötig. Die Schularbeit ist aufreibend und stellt grosse Anforderungen an das Nervenkapital des Lehrers, daher die Berufskrankheiten der Nervenschwäche und die Erkrankung der Atmungswege.“</a:t>
            </a:r>
            <a:endParaRPr lang="de-DE" dirty="0" smtClean="0"/>
          </a:p>
          <a:p>
            <a:endParaRPr lang="de-D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fontScale="92500" lnSpcReduction="20000"/>
          </a:bodyPr>
          <a:lstStyle/>
          <a:p>
            <a:pPr lvl="0"/>
            <a:r>
              <a:rPr lang="de-CH" dirty="0" smtClean="0"/>
              <a:t>Varianzanteil des Bildungserfolgs (</a:t>
            </a:r>
            <a:r>
              <a:rPr lang="de-CH" dirty="0" err="1" smtClean="0"/>
              <a:t>Hattie</a:t>
            </a:r>
            <a:r>
              <a:rPr lang="de-CH" dirty="0" smtClean="0"/>
              <a:t>): Lehrperson 30%</a:t>
            </a:r>
            <a:endParaRPr lang="de-DE" dirty="0" smtClean="0"/>
          </a:p>
          <a:p>
            <a:pPr lvl="0"/>
            <a:r>
              <a:rPr lang="de-CH" dirty="0" err="1" smtClean="0"/>
              <a:t>Burnout-Symptome</a:t>
            </a:r>
            <a:r>
              <a:rPr lang="de-CH" dirty="0" smtClean="0"/>
              <a:t> werden von S+S wahrgenommen</a:t>
            </a:r>
            <a:endParaRPr lang="de-DE" dirty="0" smtClean="0"/>
          </a:p>
          <a:p>
            <a:pPr lvl="0"/>
            <a:r>
              <a:rPr lang="de-CH" dirty="0" smtClean="0"/>
              <a:t>Geringere Selbsteinschätzung der S+S als Fremdeinschätzung</a:t>
            </a:r>
            <a:endParaRPr lang="de-DE" dirty="0" smtClean="0"/>
          </a:p>
          <a:p>
            <a:pPr lvl="0"/>
            <a:r>
              <a:rPr lang="de-CH" dirty="0" smtClean="0"/>
              <a:t>Geringere Motivation der S+S</a:t>
            </a:r>
            <a:endParaRPr lang="de-DE" dirty="0" smtClean="0"/>
          </a:p>
          <a:p>
            <a:pPr lvl="0"/>
            <a:r>
              <a:rPr lang="de-CH" dirty="0" smtClean="0"/>
              <a:t>Geringere Unterrichtsqualität</a:t>
            </a:r>
            <a:endParaRPr lang="de-DE" dirty="0" smtClean="0"/>
          </a:p>
          <a:p>
            <a:pPr lvl="0"/>
            <a:r>
              <a:rPr lang="de-CH" dirty="0" smtClean="0"/>
              <a:t>Tiefere Leistungen der S+S, insbesondere in belasteten Klassen</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a:buNone/>
            </a:pPr>
            <a:r>
              <a:rPr lang="de-CH" i="1" dirty="0" smtClean="0"/>
              <a:t>	</a:t>
            </a:r>
            <a:r>
              <a:rPr lang="de-CH" dirty="0" smtClean="0"/>
              <a:t>Uta </a:t>
            </a:r>
            <a:r>
              <a:rPr lang="de-CH" dirty="0" err="1" smtClean="0"/>
              <a:t>Klusmann</a:t>
            </a:r>
            <a:r>
              <a:rPr lang="de-CH" dirty="0" smtClean="0"/>
              <a:t>:</a:t>
            </a:r>
          </a:p>
          <a:p>
            <a:pPr>
              <a:buNone/>
            </a:pPr>
            <a:r>
              <a:rPr lang="de-CH" i="1" dirty="0" smtClean="0"/>
              <a:t>	„Gesundheit von Lehrkräften ist ein schulisch und bildungspolitisch relevantes Thema.“</a:t>
            </a:r>
            <a:r>
              <a:rPr lang="en-US" i="1" dirty="0" smtClean="0"/>
              <a:t> </a:t>
            </a:r>
            <a:endParaRPr lang="de-DE"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u="sng" dirty="0" smtClean="0"/>
              <a:t>4. Finanzielle Folgen</a:t>
            </a:r>
            <a:endParaRPr lang="de-DE" b="1" u="sng" dirty="0"/>
          </a:p>
        </p:txBody>
      </p:sp>
      <p:sp>
        <p:nvSpPr>
          <p:cNvPr id="3" name="Inhaltsplatzhalter 2"/>
          <p:cNvSpPr>
            <a:spLocks noGrp="1"/>
          </p:cNvSpPr>
          <p:nvPr>
            <p:ph idx="1"/>
          </p:nvPr>
        </p:nvSpPr>
        <p:spPr/>
        <p:txBody>
          <a:bodyPr/>
          <a:lstStyle/>
          <a:p>
            <a:pPr>
              <a:buNone/>
            </a:pPr>
            <a:r>
              <a:rPr lang="de-CH" b="1" i="1" dirty="0" smtClean="0"/>
              <a:t>	</a:t>
            </a:r>
            <a:endParaRPr lang="de-CH" dirty="0" smtClean="0"/>
          </a:p>
          <a:p>
            <a:r>
              <a:rPr lang="de-CH" dirty="0" smtClean="0"/>
              <a:t>Fehlinvestition in die LP-Bildung</a:t>
            </a:r>
          </a:p>
          <a:p>
            <a:r>
              <a:rPr lang="de-CH" dirty="0" smtClean="0"/>
              <a:t>Direkte Kosten berufsbedingter Erkrankung</a:t>
            </a:r>
          </a:p>
          <a:p>
            <a:r>
              <a:rPr lang="de-CH" dirty="0" smtClean="0"/>
              <a:t>Indirekte Kosten berufsbedingter Erkrankung</a:t>
            </a:r>
          </a:p>
          <a:p>
            <a:r>
              <a:rPr lang="de-CH" dirty="0" err="1" smtClean="0"/>
              <a:t>Intangible</a:t>
            </a:r>
            <a:r>
              <a:rPr lang="de-CH" smtClean="0"/>
              <a:t> Kosten</a:t>
            </a:r>
            <a:endParaRPr lang="de-CH" dirty="0" smtClean="0"/>
          </a:p>
          <a:p>
            <a:pPr lvl="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Jährliche Kosten Aargau</a:t>
            </a:r>
            <a:endParaRPr lang="de-DE" dirty="0"/>
          </a:p>
        </p:txBody>
      </p:sp>
      <p:sp>
        <p:nvSpPr>
          <p:cNvPr id="3" name="Inhaltsplatzhalter 2"/>
          <p:cNvSpPr>
            <a:spLocks noGrp="1"/>
          </p:cNvSpPr>
          <p:nvPr>
            <p:ph idx="1"/>
          </p:nvPr>
        </p:nvSpPr>
        <p:spPr/>
        <p:txBody>
          <a:bodyPr>
            <a:normAutofit lnSpcReduction="10000"/>
          </a:bodyPr>
          <a:lstStyle/>
          <a:p>
            <a:pPr lvl="0">
              <a:buNone/>
            </a:pPr>
            <a:r>
              <a:rPr lang="de-CH" dirty="0" smtClean="0"/>
              <a:t>	Büro BASS: Berufsbedingte Krankheitskosten der Lehrpersonen, 2016</a:t>
            </a:r>
          </a:p>
          <a:p>
            <a:pPr lvl="0"/>
            <a:endParaRPr lang="de-CH" dirty="0" smtClean="0"/>
          </a:p>
          <a:p>
            <a:pPr lvl="0"/>
            <a:r>
              <a:rPr lang="de-CH" dirty="0" smtClean="0"/>
              <a:t>Direkte Kosten: 0.42 </a:t>
            </a:r>
            <a:r>
              <a:rPr lang="de-CH" dirty="0" err="1" smtClean="0"/>
              <a:t>Mio</a:t>
            </a:r>
            <a:r>
              <a:rPr lang="de-CH" dirty="0" smtClean="0"/>
              <a:t> (CH 4.4 </a:t>
            </a:r>
            <a:r>
              <a:rPr lang="de-CH" dirty="0" err="1" smtClean="0"/>
              <a:t>Mio</a:t>
            </a:r>
            <a:r>
              <a:rPr lang="de-CH" dirty="0" smtClean="0"/>
              <a:t>) </a:t>
            </a:r>
            <a:endParaRPr lang="en-US" dirty="0" smtClean="0"/>
          </a:p>
          <a:p>
            <a:pPr lvl="0"/>
            <a:r>
              <a:rPr lang="de-CH" dirty="0" smtClean="0"/>
              <a:t>Indirekte Kosten: 3.13 </a:t>
            </a:r>
            <a:r>
              <a:rPr lang="de-CH" dirty="0" err="1" smtClean="0"/>
              <a:t>Mio</a:t>
            </a:r>
            <a:r>
              <a:rPr lang="de-CH" dirty="0" smtClean="0"/>
              <a:t> (CH 33.17 </a:t>
            </a:r>
            <a:r>
              <a:rPr lang="de-CH" dirty="0" err="1" smtClean="0"/>
              <a:t>Mio</a:t>
            </a:r>
            <a:r>
              <a:rPr lang="de-CH" dirty="0" smtClean="0"/>
              <a:t>)</a:t>
            </a:r>
            <a:endParaRPr lang="en-US" dirty="0" smtClean="0"/>
          </a:p>
          <a:p>
            <a:pPr lvl="0"/>
            <a:r>
              <a:rPr lang="de-CH" dirty="0" smtClean="0"/>
              <a:t>Nicht erfasst: Krankheit während den Schulferien, Administrative Aufwendungen, </a:t>
            </a:r>
            <a:r>
              <a:rPr lang="de-CH" dirty="0" err="1" smtClean="0"/>
              <a:t>Invalidisierung</a:t>
            </a:r>
            <a:r>
              <a:rPr lang="de-CH" dirty="0" smtClean="0"/>
              <a:t>, </a:t>
            </a:r>
            <a:r>
              <a:rPr lang="de-CH" dirty="0" err="1" smtClean="0"/>
              <a:t>Case</a:t>
            </a:r>
            <a:r>
              <a:rPr lang="de-CH" dirty="0" smtClean="0"/>
              <a:t> Management, </a:t>
            </a:r>
            <a:r>
              <a:rPr lang="de-CH" dirty="0" err="1" smtClean="0"/>
              <a:t>intangible</a:t>
            </a:r>
            <a:r>
              <a:rPr lang="de-CH" dirty="0" smtClean="0"/>
              <a:t> Kosten</a:t>
            </a:r>
          </a:p>
          <a:p>
            <a:pPr>
              <a:buNone/>
            </a:pP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u="sng" dirty="0" smtClean="0"/>
              <a:t>5. Gesetzlicher Gesundheitsschutz</a:t>
            </a:r>
            <a:endParaRPr lang="de-DE" b="1" u="sng" dirty="0"/>
          </a:p>
        </p:txBody>
      </p:sp>
      <p:sp>
        <p:nvSpPr>
          <p:cNvPr id="3" name="Inhaltsplatzhalter 2"/>
          <p:cNvSpPr>
            <a:spLocks noGrp="1"/>
          </p:cNvSpPr>
          <p:nvPr>
            <p:ph idx="1"/>
          </p:nvPr>
        </p:nvSpPr>
        <p:spPr/>
        <p:txBody>
          <a:bodyPr>
            <a:normAutofit/>
          </a:bodyPr>
          <a:lstStyle/>
          <a:p>
            <a:pPr>
              <a:buNone/>
            </a:pPr>
            <a:r>
              <a:rPr lang="de-CH" b="1" i="1" dirty="0" smtClean="0"/>
              <a:t>	</a:t>
            </a:r>
            <a:r>
              <a:rPr lang="de-CH" b="1" dirty="0" smtClean="0"/>
              <a:t>WHO</a:t>
            </a:r>
            <a:r>
              <a:rPr lang="de-CH" b="1" dirty="0"/>
              <a:t>: Die Gesundheit ist ein Zustand des vollständigen körperlichen, geistigen und sozialen Wohlergehens und nicht nur das Fehlen von Krankheiten und </a:t>
            </a:r>
            <a:r>
              <a:rPr lang="de-CH" b="1" dirty="0" smtClean="0"/>
              <a:t>Gebrechen.</a:t>
            </a:r>
          </a:p>
          <a:p>
            <a:pPr lvl="0"/>
            <a:endParaRPr lang="de-CH" dirty="0" smtClean="0"/>
          </a:p>
          <a:p>
            <a:pPr>
              <a:buNone/>
            </a:pPr>
            <a:r>
              <a:rPr lang="de-CH" dirty="0" smtClean="0"/>
              <a:t>	Thomas Geiser: Gesundheitsschutz von Lehrpersonen, Rechtsgutachten, 2017</a:t>
            </a:r>
            <a:endParaRPr lang="en-US"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normAutofit fontScale="85000" lnSpcReduction="20000"/>
          </a:bodyPr>
          <a:lstStyle/>
          <a:p>
            <a:pPr lvl="0"/>
            <a:r>
              <a:rPr lang="de-CH" dirty="0" err="1" smtClean="0"/>
              <a:t>ArG</a:t>
            </a:r>
            <a:r>
              <a:rPr lang="de-CH" dirty="0" smtClean="0"/>
              <a:t> nur teilweise auf die Lehrpersonen anwendbar, unter Aufsicht des SECO</a:t>
            </a:r>
            <a:endParaRPr lang="de-DE" dirty="0" smtClean="0"/>
          </a:p>
          <a:p>
            <a:pPr lvl="0"/>
            <a:r>
              <a:rPr lang="de-CH" dirty="0" smtClean="0"/>
              <a:t>UVG vollständig anwendbar, unter Aufsicht des BAG</a:t>
            </a:r>
            <a:endParaRPr lang="de-DE" dirty="0" smtClean="0"/>
          </a:p>
          <a:p>
            <a:pPr lvl="0"/>
            <a:r>
              <a:rPr lang="de-CH" dirty="0" smtClean="0"/>
              <a:t>EKAS Eidgenössische Kommission für Arbeitssicherheit, mit Fachkommissionen (aber keine Fachkommission Bildung)</a:t>
            </a:r>
            <a:endParaRPr lang="de-DE" dirty="0" smtClean="0"/>
          </a:p>
          <a:p>
            <a:pPr lvl="0"/>
            <a:r>
              <a:rPr lang="de-CH" dirty="0" smtClean="0"/>
              <a:t>Verordnungen, Richtlinien, Normen</a:t>
            </a:r>
            <a:endParaRPr lang="de-DE" dirty="0" smtClean="0"/>
          </a:p>
          <a:p>
            <a:pPr lvl="0"/>
            <a:r>
              <a:rPr lang="de-CH" dirty="0" smtClean="0"/>
              <a:t>Überwachung durch die kantonalen </a:t>
            </a:r>
            <a:r>
              <a:rPr lang="de-CH" dirty="0" err="1" smtClean="0"/>
              <a:t>Arbeitsinspektorate</a:t>
            </a:r>
            <a:endParaRPr lang="de-DE" dirty="0" smtClean="0"/>
          </a:p>
          <a:p>
            <a:pPr lvl="0"/>
            <a:r>
              <a:rPr lang="de-CH" dirty="0" smtClean="0"/>
              <a:t>Keine gesetzliche Verpflichtung zur Überwachung der Arbeitszeit der Lehrpersonen</a:t>
            </a:r>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u="sng" dirty="0" smtClean="0"/>
              <a:t>6. Folgerungen und Forderungen</a:t>
            </a:r>
            <a:br>
              <a:rPr lang="de-DE" b="1" u="sng" dirty="0" smtClean="0"/>
            </a:br>
            <a:endParaRPr lang="de-DE" b="1" u="sng" dirty="0"/>
          </a:p>
        </p:txBody>
      </p:sp>
      <p:sp>
        <p:nvSpPr>
          <p:cNvPr id="3" name="Inhaltsplatzhalter 2"/>
          <p:cNvSpPr>
            <a:spLocks noGrp="1"/>
          </p:cNvSpPr>
          <p:nvPr>
            <p:ph idx="1"/>
          </p:nvPr>
        </p:nvSpPr>
        <p:spPr/>
        <p:txBody>
          <a:bodyPr>
            <a:normAutofit/>
          </a:bodyPr>
          <a:lstStyle/>
          <a:p>
            <a:pPr>
              <a:buNone/>
            </a:pPr>
            <a:r>
              <a:rPr lang="de-DE" u="sng" dirty="0" smtClean="0"/>
              <a:t>Persönliche Gesundheitsförderung</a:t>
            </a:r>
            <a:endParaRPr lang="de-CH" i="1" dirty="0" smtClean="0"/>
          </a:p>
          <a:p>
            <a:pPr>
              <a:buNone/>
            </a:pPr>
            <a:endParaRPr lang="de-CH" i="1" dirty="0" smtClean="0"/>
          </a:p>
          <a:p>
            <a:pPr>
              <a:buNone/>
            </a:pPr>
            <a:r>
              <a:rPr lang="de-CH" i="1" dirty="0" smtClean="0"/>
              <a:t>	„</a:t>
            </a:r>
            <a:r>
              <a:rPr lang="de-CH" i="1" dirty="0"/>
              <a:t>Um die Notbremse ziehen zu können, bevor man selber in einer solchen Situation ist, ist es wichtig, dass man die eigenen Signale nicht ignoriert, dass man auf sich hört und auch darüber spricht.“</a:t>
            </a:r>
            <a:endParaRPr lang="en-US" dirty="0" smtClean="0"/>
          </a:p>
          <a:p>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a:buNone/>
            </a:pPr>
            <a:r>
              <a:rPr lang="de-CH" i="1" dirty="0" smtClean="0"/>
              <a:t>	„Ich empfehle anderen Betroffenen: Habt Mut! Holt euch früh genug Hilfe! Nehmt euch und eure Gefühle ernst genug und traut euch, auch mit diesem Problem an die Schulleitung oder an eine Beratungsstelle zu gelangen.“</a:t>
            </a:r>
            <a:endParaRPr lang="en-US" dirty="0" smtClean="0"/>
          </a:p>
          <a:p>
            <a:endParaRPr lang="de-DE"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u="sng" dirty="0" smtClean="0"/>
              <a:t>Forderungen des LCH</a:t>
            </a:r>
            <a:endParaRPr lang="de-DE" u="sng" dirty="0"/>
          </a:p>
        </p:txBody>
      </p:sp>
      <p:sp>
        <p:nvSpPr>
          <p:cNvPr id="3" name="Inhaltsplatzhalter 2"/>
          <p:cNvSpPr>
            <a:spLocks noGrp="1"/>
          </p:cNvSpPr>
          <p:nvPr>
            <p:ph idx="1"/>
          </p:nvPr>
        </p:nvSpPr>
        <p:spPr/>
        <p:txBody>
          <a:bodyPr/>
          <a:lstStyle/>
          <a:p>
            <a:pPr marL="514350" indent="-514350">
              <a:buFont typeface="+mj-lt"/>
              <a:buAutoNum type="arabicPeriod"/>
            </a:pPr>
            <a:r>
              <a:rPr lang="de-DE" dirty="0" smtClean="0"/>
              <a:t>Korrekte Definition des Berufsauftrags</a:t>
            </a:r>
          </a:p>
          <a:p>
            <a:pPr marL="514350" indent="-514350">
              <a:buFont typeface="+mj-lt"/>
              <a:buAutoNum type="arabicPeriod"/>
            </a:pPr>
            <a:r>
              <a:rPr lang="de-DE" dirty="0" smtClean="0"/>
              <a:t>Normengerechte Umgebungsfaktoren</a:t>
            </a:r>
          </a:p>
          <a:p>
            <a:pPr marL="514350" indent="-514350">
              <a:buFont typeface="+mj-lt"/>
              <a:buAutoNum type="arabicPeriod"/>
            </a:pPr>
            <a:r>
              <a:rPr lang="de-DE" dirty="0" smtClean="0"/>
              <a:t>Betriebliches Gesundheitsmanagement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u="sng" dirty="0" smtClean="0"/>
              <a:t>Verweis</a:t>
            </a:r>
            <a:endParaRPr lang="de-DE" u="sng" dirty="0"/>
          </a:p>
        </p:txBody>
      </p:sp>
      <p:sp>
        <p:nvSpPr>
          <p:cNvPr id="3" name="Inhaltsplatzhalter 2"/>
          <p:cNvSpPr>
            <a:spLocks noGrp="1"/>
          </p:cNvSpPr>
          <p:nvPr>
            <p:ph idx="1"/>
          </p:nvPr>
        </p:nvSpPr>
        <p:spPr/>
        <p:txBody>
          <a:bodyPr/>
          <a:lstStyle/>
          <a:p>
            <a:pPr lvl="0"/>
            <a:r>
              <a:rPr lang="de-CH" u="sng" dirty="0">
                <a:hlinkClick r:id="rId2"/>
              </a:rPr>
              <a:t>www.LCH.ch/Publikationen/Studien</a:t>
            </a:r>
            <a:endParaRPr lang="en-US" dirty="0"/>
          </a:p>
          <a:p>
            <a:pPr lvl="0"/>
            <a:r>
              <a:rPr lang="de-CH" u="sng" dirty="0">
                <a:hlinkClick r:id="rId3"/>
              </a:rPr>
              <a:t>www.LCH.ch/News/Veranstaltungen/</a:t>
            </a:r>
            <a:r>
              <a:rPr lang="de-CH" u="sng" dirty="0">
                <a:solidFill>
                  <a:srgbClr val="3366FF"/>
                </a:solidFill>
                <a:hlinkClick r:id="rId3"/>
              </a:rPr>
              <a:t>Schweizer</a:t>
            </a:r>
            <a:r>
              <a:rPr lang="de-DE" u="sng" dirty="0">
                <a:solidFill>
                  <a:srgbClr val="3366FF"/>
                </a:solidFill>
              </a:rPr>
              <a:t> </a:t>
            </a:r>
            <a:r>
              <a:rPr lang="de-CH" u="sng" dirty="0">
                <a:solidFill>
                  <a:srgbClr val="3366FF"/>
                </a:solidFill>
              </a:rPr>
              <a:t>Bildungstag 2017</a:t>
            </a:r>
            <a:endParaRPr lang="en-US" u="sng" dirty="0">
              <a:solidFill>
                <a:srgbClr val="3366FF"/>
              </a:solidFill>
            </a:endParaRPr>
          </a:p>
          <a:p>
            <a:endParaRPr lang="de-DE" dirty="0">
              <a:solidFill>
                <a:srgbClr val="3366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r>
              <a:rPr lang="de-CH" dirty="0" smtClean="0"/>
              <a:t>„Wie aufreibend die Arbeit des Lehrers ist, geht aus der Tatsache hervor, dass Lehrer etwa einen anderen Beruf ergreifen müssen, weil sich ihre Gesundheit als zu schwach für das Lehramt erweist.“ </a:t>
            </a:r>
            <a:endParaRPr lang="de-DE" dirty="0" smtClean="0"/>
          </a:p>
          <a:p>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r>
              <a:rPr lang="de-CH" dirty="0" smtClean="0"/>
              <a:t>„Die Versicherungsstatistik weist nach, dass von 100 Schweizerbürgern im 20. Lebensjahr 53,5 das 60. Lebensjahr erreichen, von 100 Lehrern dagegen nur 43,3.</a:t>
            </a:r>
            <a:r>
              <a:rPr lang="de-CH" dirty="0" smtClean="0"/>
              <a:t>“</a:t>
            </a:r>
          </a:p>
          <a:p>
            <a:pPr>
              <a:buNone/>
            </a:pPr>
            <a:r>
              <a:rPr lang="de-CH" dirty="0" smtClean="0"/>
              <a:t>	</a:t>
            </a:r>
            <a:r>
              <a:rPr lang="de-CH" dirty="0" smtClean="0"/>
              <a:t>(Zitate aus einem </a:t>
            </a:r>
            <a:r>
              <a:rPr lang="de-CH" dirty="0" err="1" smtClean="0"/>
              <a:t>Argumentarium</a:t>
            </a:r>
            <a:r>
              <a:rPr lang="de-CH" dirty="0" smtClean="0"/>
              <a:t> für ein aargauisches Lehrerbesoldungsgesetz, 1913)</a:t>
            </a:r>
            <a:endParaRPr lang="de-DE" dirty="0" smtClean="0"/>
          </a:p>
          <a:p>
            <a:endParaRPr lang="de-D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u="sng" dirty="0" err="1" smtClean="0"/>
              <a:t>Burnout</a:t>
            </a:r>
            <a:endParaRPr lang="de-DE" b="1" u="sng" dirty="0"/>
          </a:p>
        </p:txBody>
      </p:sp>
      <p:sp>
        <p:nvSpPr>
          <p:cNvPr id="3" name="Inhaltsplatzhalter 2"/>
          <p:cNvSpPr>
            <a:spLocks noGrp="1"/>
          </p:cNvSpPr>
          <p:nvPr>
            <p:ph idx="1"/>
          </p:nvPr>
        </p:nvSpPr>
        <p:spPr/>
        <p:txBody>
          <a:bodyPr/>
          <a:lstStyle/>
          <a:p>
            <a:r>
              <a:rPr lang="de-DE" dirty="0" smtClean="0"/>
              <a:t>Leistungsabfall</a:t>
            </a:r>
          </a:p>
          <a:p>
            <a:r>
              <a:rPr lang="de-DE" dirty="0" smtClean="0"/>
              <a:t>Depression</a:t>
            </a:r>
          </a:p>
          <a:p>
            <a:r>
              <a:rPr lang="de-DE" dirty="0" smtClean="0"/>
              <a:t>Depersonalisation</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i="1" dirty="0" smtClean="0"/>
              <a:t>Portraits von erkrankten Lehrpersonen</a:t>
            </a:r>
            <a:endParaRPr lang="de-DE" i="1" dirty="0"/>
          </a:p>
        </p:txBody>
      </p:sp>
      <p:sp>
        <p:nvSpPr>
          <p:cNvPr id="3" name="Inhaltsplatzhalter 2"/>
          <p:cNvSpPr>
            <a:spLocks noGrp="1"/>
          </p:cNvSpPr>
          <p:nvPr>
            <p:ph idx="1"/>
          </p:nvPr>
        </p:nvSpPr>
        <p:spPr/>
        <p:txBody>
          <a:bodyPr/>
          <a:lstStyle/>
          <a:p>
            <a:pPr>
              <a:buNone/>
            </a:pPr>
            <a:r>
              <a:rPr lang="de-CH" i="1" dirty="0" smtClean="0"/>
              <a:t>	„</a:t>
            </a:r>
            <a:r>
              <a:rPr lang="de-CH" i="1" dirty="0"/>
              <a:t>Von meinem Naturell her war ich prädestiniert für einen Zusammenbruch: sehr gewissenhaft, pflichtbewusst und schlecht im Delegieren.“</a:t>
            </a:r>
            <a:endParaRPr lang="en-US" dirty="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a:buNone/>
            </a:pPr>
            <a:r>
              <a:rPr lang="de-CH" i="1" dirty="0" smtClean="0"/>
              <a:t>	„Mein Leidensweg begann damit, dass ich ein zu grosses Pensum übernehmen sollte und ich es nicht schaffte, Nein zu sagen, obwohl ich schon merkte, dass es für mich zuviel war.“</a:t>
            </a:r>
            <a:endParaRPr lang="de-DE" dirty="0" smtClean="0"/>
          </a:p>
          <a:p>
            <a:endParaRPr lang="de-D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u="sng" dirty="0" smtClean="0"/>
              <a:t>Häufigkeit bei Lehrpersonen</a:t>
            </a:r>
            <a:endParaRPr lang="de-DE" u="sng" dirty="0"/>
          </a:p>
        </p:txBody>
      </p:sp>
      <p:sp>
        <p:nvSpPr>
          <p:cNvPr id="3" name="Inhaltsplatzhalter 2"/>
          <p:cNvSpPr>
            <a:spLocks noGrp="1"/>
          </p:cNvSpPr>
          <p:nvPr>
            <p:ph idx="1"/>
          </p:nvPr>
        </p:nvSpPr>
        <p:spPr/>
        <p:txBody>
          <a:bodyPr/>
          <a:lstStyle/>
          <a:p>
            <a:r>
              <a:rPr lang="de-DE" dirty="0" err="1" smtClean="0"/>
              <a:t>Nido</a:t>
            </a:r>
            <a:r>
              <a:rPr lang="de-DE" dirty="0" smtClean="0"/>
              <a:t> </a:t>
            </a:r>
            <a:r>
              <a:rPr lang="de-DE" dirty="0" err="1" smtClean="0"/>
              <a:t>u.a</a:t>
            </a:r>
            <a:r>
              <a:rPr lang="de-DE" dirty="0" smtClean="0"/>
              <a:t>., 2008: 30% der Klassenlehrpersonen schirmen reaktiv ab</a:t>
            </a:r>
          </a:p>
          <a:p>
            <a:r>
              <a:rPr lang="de-DE" dirty="0" smtClean="0"/>
              <a:t>Kunz </a:t>
            </a:r>
            <a:r>
              <a:rPr lang="de-DE" dirty="0" err="1" smtClean="0"/>
              <a:t>u.a</a:t>
            </a:r>
            <a:r>
              <a:rPr lang="de-DE" dirty="0" smtClean="0"/>
              <a:t>., 2014: 34% mit hohen </a:t>
            </a:r>
            <a:r>
              <a:rPr lang="de-DE" dirty="0" err="1" smtClean="0"/>
              <a:t>Burnout-Werten</a:t>
            </a:r>
            <a:endParaRPr lang="de-DE" dirty="0" smtClean="0"/>
          </a:p>
          <a:p>
            <a:pPr>
              <a:buNone/>
            </a:pPr>
            <a:endParaRPr lang="de-DE" dirty="0" smtClean="0"/>
          </a:p>
          <a:p>
            <a:r>
              <a:rPr lang="de-DE" dirty="0" smtClean="0"/>
              <a:t>Landwirte: 12% (2017)</a:t>
            </a:r>
          </a:p>
          <a:p>
            <a:r>
              <a:rPr lang="de-DE" dirty="0" smtClean="0"/>
              <a:t>CH-Bevölkerung: 6.1% (2015)</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Inhalt</a:t>
            </a:r>
            <a:endParaRPr lang="de-DE" dirty="0"/>
          </a:p>
        </p:txBody>
      </p:sp>
      <p:sp>
        <p:nvSpPr>
          <p:cNvPr id="3" name="Inhaltsplatzhalter 2"/>
          <p:cNvSpPr>
            <a:spLocks noGrp="1"/>
          </p:cNvSpPr>
          <p:nvPr>
            <p:ph idx="1"/>
          </p:nvPr>
        </p:nvSpPr>
        <p:spPr/>
        <p:txBody>
          <a:bodyPr/>
          <a:lstStyle/>
          <a:p>
            <a:pPr marL="514350" indent="-514350">
              <a:buFont typeface="+mj-lt"/>
              <a:buAutoNum type="arabicPeriod"/>
            </a:pPr>
            <a:r>
              <a:rPr lang="de-DE" dirty="0" smtClean="0"/>
              <a:t>Unterrichten als Arbeitsprozess</a:t>
            </a:r>
          </a:p>
          <a:p>
            <a:pPr marL="514350" indent="-514350">
              <a:buFont typeface="+mj-lt"/>
              <a:buAutoNum type="arabicPeriod"/>
            </a:pPr>
            <a:r>
              <a:rPr lang="de-DE" dirty="0" smtClean="0"/>
              <a:t>Reaktion der Lehrpersonen</a:t>
            </a:r>
          </a:p>
          <a:p>
            <a:pPr marL="514350" indent="-514350">
              <a:buFont typeface="+mj-lt"/>
              <a:buAutoNum type="arabicPeriod"/>
            </a:pPr>
            <a:r>
              <a:rPr lang="de-DE" dirty="0" smtClean="0"/>
              <a:t>Kosten</a:t>
            </a:r>
          </a:p>
          <a:p>
            <a:pPr marL="514350" indent="-514350">
              <a:buFont typeface="+mj-lt"/>
              <a:buAutoNum type="arabicPeriod"/>
            </a:pPr>
            <a:r>
              <a:rPr lang="de-DE" dirty="0" smtClean="0"/>
              <a:t>Konsequenzen für den Bildungserfolg</a:t>
            </a:r>
          </a:p>
          <a:p>
            <a:pPr marL="514350" indent="-514350">
              <a:buFont typeface="+mj-lt"/>
              <a:buAutoNum type="arabicPeriod"/>
            </a:pPr>
            <a:r>
              <a:rPr lang="de-DE" dirty="0" smtClean="0"/>
              <a:t>Recht auf Gesundheitsschutz</a:t>
            </a:r>
          </a:p>
          <a:p>
            <a:pPr marL="514350" indent="-514350">
              <a:buFont typeface="+mj-lt"/>
              <a:buAutoNum type="arabicPeriod"/>
            </a:pPr>
            <a:r>
              <a:rPr lang="de-DE" dirty="0" smtClean="0"/>
              <a:t>Folgerungen und Forderungen</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880</Words>
  <Application>Microsoft Macintosh PowerPoint</Application>
  <PresentationFormat>Bildschirmpräsentation (4:3)</PresentationFormat>
  <Paragraphs>110</Paragraphs>
  <Slides>29</Slides>
  <Notes>0</Notes>
  <HiddenSlides>0</HiddenSlides>
  <MMClips>0</MMClips>
  <ScaleCrop>false</ScaleCrop>
  <HeadingPairs>
    <vt:vector size="4" baseType="variant">
      <vt:variant>
        <vt:lpstr>Entwurfsvorlage</vt:lpstr>
      </vt:variant>
      <vt:variant>
        <vt:i4>1</vt:i4>
      </vt:variant>
      <vt:variant>
        <vt:lpstr>Folientitel</vt:lpstr>
      </vt:variant>
      <vt:variant>
        <vt:i4>29</vt:i4>
      </vt:variant>
    </vt:vector>
  </HeadingPairs>
  <TitlesOfParts>
    <vt:vector size="30" baseType="lpstr">
      <vt:lpstr>Office-Design</vt:lpstr>
      <vt:lpstr>Gesundheitsschutz der Lehrpersonen</vt:lpstr>
      <vt:lpstr>Folie 2</vt:lpstr>
      <vt:lpstr>Folie 3</vt:lpstr>
      <vt:lpstr>Folie 4</vt:lpstr>
      <vt:lpstr>Burnout</vt:lpstr>
      <vt:lpstr>Portraits von erkrankten Lehrpersonen</vt:lpstr>
      <vt:lpstr>Folie 7</vt:lpstr>
      <vt:lpstr>Häufigkeit bei Lehrpersonen</vt:lpstr>
      <vt:lpstr>Inhalt</vt:lpstr>
      <vt:lpstr> 1. Arbeitsmedizinische und -psychologische Untersuchung </vt:lpstr>
      <vt:lpstr>Berufsauftrag</vt:lpstr>
      <vt:lpstr>Häufigkeit der Interaktionen </vt:lpstr>
      <vt:lpstr>Pausen </vt:lpstr>
      <vt:lpstr>Umgebungsfaktoren</vt:lpstr>
      <vt:lpstr>Stress ist messbar </vt:lpstr>
      <vt:lpstr>2. Reaktionen der Lehrpersonen </vt:lpstr>
      <vt:lpstr>Reduktion des Pensums </vt:lpstr>
      <vt:lpstr>Folie 18</vt:lpstr>
      <vt:lpstr>3. Folgen für den Bildungserfolg</vt:lpstr>
      <vt:lpstr>Folie 20</vt:lpstr>
      <vt:lpstr>Folie 21</vt:lpstr>
      <vt:lpstr>4. Finanzielle Folgen</vt:lpstr>
      <vt:lpstr>Jährliche Kosten Aargau</vt:lpstr>
      <vt:lpstr>5. Gesetzlicher Gesundheitsschutz</vt:lpstr>
      <vt:lpstr>Folie 25</vt:lpstr>
      <vt:lpstr>6. Folgerungen und Forderungen </vt:lpstr>
      <vt:lpstr>Folie 27</vt:lpstr>
      <vt:lpstr>Forderungen des LCH</vt:lpstr>
      <vt:lpstr>Verweis</vt:lpstr>
    </vt:vector>
  </TitlesOfParts>
  <Company>privat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Gesunde Lehrpersonen –  gute Schulen</dc:title>
  <dc:creator>Niklaus Stöckli</dc:creator>
  <cp:lastModifiedBy>Niklaus Stöckli</cp:lastModifiedBy>
  <cp:revision>14</cp:revision>
  <dcterms:created xsi:type="dcterms:W3CDTF">2018-05-24T06:34:59Z</dcterms:created>
  <dcterms:modified xsi:type="dcterms:W3CDTF">2018-05-24T06:36:32Z</dcterms:modified>
</cp:coreProperties>
</file>