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58" r:id="rId4"/>
    <p:sldId id="259" r:id="rId5"/>
    <p:sldId id="260" r:id="rId6"/>
    <p:sldId id="266" r:id="rId7"/>
    <p:sldId id="267" r:id="rId8"/>
    <p:sldId id="261" r:id="rId9"/>
    <p:sldId id="268" r:id="rId10"/>
    <p:sldId id="269" r:id="rId11"/>
    <p:sldId id="270" r:id="rId12"/>
    <p:sldId id="271" r:id="rId13"/>
    <p:sldId id="272" r:id="rId14"/>
    <p:sldId id="262" r:id="rId15"/>
    <p:sldId id="263" r:id="rId16"/>
    <p:sldId id="264"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433" autoAdjust="0"/>
  </p:normalViewPr>
  <p:slideViewPr>
    <p:cSldViewPr snapToGrid="0">
      <p:cViewPr varScale="1">
        <p:scale>
          <a:sx n="77" d="100"/>
          <a:sy n="77" d="100"/>
        </p:scale>
        <p:origin x="-2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579EC-39EF-4C8F-8450-4FAC6C67919E}" type="datetimeFigureOut">
              <a:rPr lang="de-CH" smtClean="0"/>
              <a:t>08.05.2016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DC450-AE1C-4557-A82F-0A6E53B1FBBD}" type="slidenum">
              <a:rPr lang="de-CH" smtClean="0"/>
              <a:t>‹Nr.›</a:t>
            </a:fld>
            <a:endParaRPr lang="de-CH"/>
          </a:p>
        </p:txBody>
      </p:sp>
    </p:spTree>
    <p:extLst>
      <p:ext uri="{BB962C8B-B14F-4D97-AF65-F5344CB8AC3E}">
        <p14:creationId xmlns:p14="http://schemas.microsoft.com/office/powerpoint/2010/main" val="2270296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DCDC450-AE1C-4557-A82F-0A6E53B1FBBD}" type="slidenum">
              <a:rPr lang="de-CH" smtClean="0"/>
              <a:t>1</a:t>
            </a:fld>
            <a:endParaRPr lang="de-CH"/>
          </a:p>
        </p:txBody>
      </p:sp>
    </p:spTree>
    <p:extLst>
      <p:ext uri="{BB962C8B-B14F-4D97-AF65-F5344CB8AC3E}">
        <p14:creationId xmlns:p14="http://schemas.microsoft.com/office/powerpoint/2010/main" val="2276314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DCDC450-AE1C-4557-A82F-0A6E53B1FBBD}" type="slidenum">
              <a:rPr lang="de-CH" smtClean="0"/>
              <a:t>10</a:t>
            </a:fld>
            <a:endParaRPr lang="de-CH"/>
          </a:p>
        </p:txBody>
      </p:sp>
    </p:spTree>
    <p:extLst>
      <p:ext uri="{BB962C8B-B14F-4D97-AF65-F5344CB8AC3E}">
        <p14:creationId xmlns:p14="http://schemas.microsoft.com/office/powerpoint/2010/main" val="411286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DCDC450-AE1C-4557-A82F-0A6E53B1FBBD}" type="slidenum">
              <a:rPr lang="de-CH" smtClean="0"/>
              <a:t>11</a:t>
            </a:fld>
            <a:endParaRPr lang="de-CH"/>
          </a:p>
        </p:txBody>
      </p:sp>
    </p:spTree>
    <p:extLst>
      <p:ext uri="{BB962C8B-B14F-4D97-AF65-F5344CB8AC3E}">
        <p14:creationId xmlns:p14="http://schemas.microsoft.com/office/powerpoint/2010/main" val="69894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DCDC450-AE1C-4557-A82F-0A6E53B1FBBD}" type="slidenum">
              <a:rPr lang="de-CH" smtClean="0"/>
              <a:t>12</a:t>
            </a:fld>
            <a:endParaRPr lang="de-CH"/>
          </a:p>
        </p:txBody>
      </p:sp>
    </p:spTree>
    <p:extLst>
      <p:ext uri="{BB962C8B-B14F-4D97-AF65-F5344CB8AC3E}">
        <p14:creationId xmlns:p14="http://schemas.microsoft.com/office/powerpoint/2010/main" val="1518075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DCDC450-AE1C-4557-A82F-0A6E53B1FBBD}" type="slidenum">
              <a:rPr lang="de-CH" smtClean="0"/>
              <a:t>13</a:t>
            </a:fld>
            <a:endParaRPr lang="de-CH"/>
          </a:p>
        </p:txBody>
      </p:sp>
    </p:spTree>
    <p:extLst>
      <p:ext uri="{BB962C8B-B14F-4D97-AF65-F5344CB8AC3E}">
        <p14:creationId xmlns:p14="http://schemas.microsoft.com/office/powerpoint/2010/main" val="1502792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Berufsauftrag der SHP ist im Falle der Begabungsförderung vor allem bei </a:t>
            </a:r>
            <a:r>
              <a:rPr lang="de-CH" dirty="0" err="1" smtClean="0"/>
              <a:t>Minderleister</a:t>
            </a:r>
            <a:r>
              <a:rPr lang="de-CH" dirty="0" smtClean="0"/>
              <a:t>. Ansonsten gehört die Begabungsförderung in den Aufgabenbereich der Lehrpersonen. Bei uns in Wölflinswil, bin jedoch ich die Verantwortliche für die BGF und führe sie momentan auch durch (Anstellung als Primarlehrperson)</a:t>
            </a:r>
            <a:endParaRPr lang="de-CH" dirty="0"/>
          </a:p>
        </p:txBody>
      </p:sp>
      <p:sp>
        <p:nvSpPr>
          <p:cNvPr id="4" name="Foliennummernplatzhalter 3"/>
          <p:cNvSpPr>
            <a:spLocks noGrp="1"/>
          </p:cNvSpPr>
          <p:nvPr>
            <p:ph type="sldNum" sz="quarter" idx="10"/>
          </p:nvPr>
        </p:nvSpPr>
        <p:spPr/>
        <p:txBody>
          <a:bodyPr/>
          <a:lstStyle/>
          <a:p>
            <a:fld id="{5DCDC450-AE1C-4557-A82F-0A6E53B1FBBD}" type="slidenum">
              <a:rPr lang="de-CH" smtClean="0"/>
              <a:t>14</a:t>
            </a:fld>
            <a:endParaRPr lang="de-CH"/>
          </a:p>
        </p:txBody>
      </p:sp>
    </p:spTree>
    <p:extLst>
      <p:ext uri="{BB962C8B-B14F-4D97-AF65-F5344CB8AC3E}">
        <p14:creationId xmlns:p14="http://schemas.microsoft.com/office/powerpoint/2010/main" val="3606707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Es gab viele Etappen auf dem Weg zu diesem BGF-Konzept. BF in Form von Workshops, und Ateliers 1x pro Jahr mit allen Schülern, Besuch des BGF-Kongresses</a:t>
            </a:r>
            <a:r>
              <a:rPr lang="de-CH" baseline="0" dirty="0" smtClean="0"/>
              <a:t> um neue Ideen zu holen, Robotik 2 Jahre als Zusatzangebot, eine Weiterbildung zum Thema mit einer Fachperson vom Kanton, dann kam der erste Entwurf und die Umsetzung ist immer noch in Arbeit.</a:t>
            </a:r>
            <a:endParaRPr lang="de-CH" dirty="0"/>
          </a:p>
        </p:txBody>
      </p:sp>
      <p:sp>
        <p:nvSpPr>
          <p:cNvPr id="4" name="Foliennummernplatzhalter 3"/>
          <p:cNvSpPr>
            <a:spLocks noGrp="1"/>
          </p:cNvSpPr>
          <p:nvPr>
            <p:ph type="sldNum" sz="quarter" idx="10"/>
          </p:nvPr>
        </p:nvSpPr>
        <p:spPr/>
        <p:txBody>
          <a:bodyPr/>
          <a:lstStyle/>
          <a:p>
            <a:fld id="{5DCDC450-AE1C-4557-A82F-0A6E53B1FBBD}" type="slidenum">
              <a:rPr lang="de-CH" smtClean="0"/>
              <a:t>15</a:t>
            </a:fld>
            <a:endParaRPr lang="de-CH"/>
          </a:p>
        </p:txBody>
      </p:sp>
    </p:spTree>
    <p:extLst>
      <p:ext uri="{BB962C8B-B14F-4D97-AF65-F5344CB8AC3E}">
        <p14:creationId xmlns:p14="http://schemas.microsoft.com/office/powerpoint/2010/main" val="1215200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Materialien( IIM, </a:t>
            </a:r>
            <a:r>
              <a:rPr lang="de-CH" dirty="0" err="1" smtClean="0"/>
              <a:t>explore-it</a:t>
            </a:r>
            <a:r>
              <a:rPr lang="de-CH" dirty="0" smtClean="0"/>
              <a:t>, Zusatzhefte) bereit legen und zeigen, die drei Stufen erklären.</a:t>
            </a:r>
          </a:p>
          <a:p>
            <a:endParaRPr lang="de-CH" dirty="0"/>
          </a:p>
        </p:txBody>
      </p:sp>
      <p:sp>
        <p:nvSpPr>
          <p:cNvPr id="4" name="Foliennummernplatzhalter 3"/>
          <p:cNvSpPr>
            <a:spLocks noGrp="1"/>
          </p:cNvSpPr>
          <p:nvPr>
            <p:ph type="sldNum" sz="quarter" idx="10"/>
          </p:nvPr>
        </p:nvSpPr>
        <p:spPr/>
        <p:txBody>
          <a:bodyPr/>
          <a:lstStyle/>
          <a:p>
            <a:fld id="{5DCDC450-AE1C-4557-A82F-0A6E53B1FBBD}" type="slidenum">
              <a:rPr lang="de-CH" smtClean="0"/>
              <a:t>16</a:t>
            </a:fld>
            <a:endParaRPr lang="de-CH"/>
          </a:p>
        </p:txBody>
      </p:sp>
    </p:spTree>
    <p:extLst>
      <p:ext uri="{BB962C8B-B14F-4D97-AF65-F5344CB8AC3E}">
        <p14:creationId xmlns:p14="http://schemas.microsoft.com/office/powerpoint/2010/main" val="733848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Falls keine Fragen mehr da sind </a:t>
            </a:r>
            <a:r>
              <a:rPr lang="de-CH" dirty="0" smtClean="0">
                <a:sym typeface="Wingdings" panose="05000000000000000000" pitchFamily="2" charset="2"/>
              </a:rPr>
              <a:t> dürft ihr gerne noch die Materialien anschauen, wer Interesse an den BGF-Konzept hat, bitte auf dem Blatt einschreiben</a:t>
            </a:r>
            <a:r>
              <a:rPr lang="de-CH" baseline="0" dirty="0" smtClean="0">
                <a:sym typeface="Wingdings" panose="05000000000000000000" pitchFamily="2" charset="2"/>
              </a:rPr>
              <a:t> mit </a:t>
            </a:r>
            <a:r>
              <a:rPr lang="de-CH" baseline="0" dirty="0" err="1" smtClean="0">
                <a:sym typeface="Wingdings" panose="05000000000000000000" pitchFamily="2" charset="2"/>
              </a:rPr>
              <a:t>e-mail</a:t>
            </a:r>
            <a:r>
              <a:rPr lang="de-CH" baseline="0" dirty="0" smtClean="0">
                <a:sym typeface="Wingdings" panose="05000000000000000000" pitchFamily="2" charset="2"/>
              </a:rPr>
              <a:t> Adresse dann schick ich </a:t>
            </a:r>
            <a:r>
              <a:rPr lang="de-CH" baseline="0" smtClean="0">
                <a:sym typeface="Wingdings" panose="05000000000000000000" pitchFamily="2" charset="2"/>
              </a:rPr>
              <a:t>es euch.</a:t>
            </a:r>
            <a:endParaRPr lang="de-CH" dirty="0"/>
          </a:p>
        </p:txBody>
      </p:sp>
      <p:sp>
        <p:nvSpPr>
          <p:cNvPr id="4" name="Foliennummernplatzhalter 3"/>
          <p:cNvSpPr>
            <a:spLocks noGrp="1"/>
          </p:cNvSpPr>
          <p:nvPr>
            <p:ph type="sldNum" sz="quarter" idx="10"/>
          </p:nvPr>
        </p:nvSpPr>
        <p:spPr/>
        <p:txBody>
          <a:bodyPr/>
          <a:lstStyle/>
          <a:p>
            <a:fld id="{5DCDC450-AE1C-4557-A82F-0A6E53B1FBBD}" type="slidenum">
              <a:rPr lang="de-CH" smtClean="0"/>
              <a:t>17</a:t>
            </a:fld>
            <a:endParaRPr lang="de-CH"/>
          </a:p>
        </p:txBody>
      </p:sp>
    </p:spTree>
    <p:extLst>
      <p:ext uri="{BB962C8B-B14F-4D97-AF65-F5344CB8AC3E}">
        <p14:creationId xmlns:p14="http://schemas.microsoft.com/office/powerpoint/2010/main" val="320069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Herzlich willkommen!</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 Ziel des spielerischen </a:t>
            </a:r>
            <a:r>
              <a:rPr lang="de-CH" sz="1200" kern="1200" smtClean="0">
                <a:solidFill>
                  <a:schemeClr val="tx1"/>
                </a:solidFill>
                <a:effectLst/>
                <a:latin typeface="+mn-lt"/>
                <a:ea typeface="+mn-ea"/>
                <a:cs typeface="+mn-cs"/>
              </a:rPr>
              <a:t>Einstieges: Unterschiedliche </a:t>
            </a:r>
            <a:r>
              <a:rPr lang="de-CH" sz="1200" kern="1200" dirty="0" smtClean="0">
                <a:solidFill>
                  <a:schemeClr val="tx1"/>
                </a:solidFill>
                <a:effectLst/>
                <a:latin typeface="+mn-lt"/>
                <a:ea typeface="+mn-ea"/>
                <a:cs typeface="+mn-cs"/>
              </a:rPr>
              <a:t>Lernvoraussetzungen bei sich selber entdecken!</a:t>
            </a:r>
          </a:p>
          <a:p>
            <a:endParaRPr lang="de-CH" dirty="0"/>
          </a:p>
        </p:txBody>
      </p:sp>
      <p:sp>
        <p:nvSpPr>
          <p:cNvPr id="4" name="Foliennummernplatzhalter 3"/>
          <p:cNvSpPr>
            <a:spLocks noGrp="1"/>
          </p:cNvSpPr>
          <p:nvPr>
            <p:ph type="sldNum" sz="quarter" idx="10"/>
          </p:nvPr>
        </p:nvSpPr>
        <p:spPr/>
        <p:txBody>
          <a:bodyPr/>
          <a:lstStyle/>
          <a:p>
            <a:fld id="{5DCDC450-AE1C-4557-A82F-0A6E53B1FBBD}" type="slidenum">
              <a:rPr lang="de-CH" smtClean="0"/>
              <a:t>2</a:t>
            </a:fld>
            <a:endParaRPr lang="de-CH"/>
          </a:p>
        </p:txBody>
      </p:sp>
    </p:spTree>
    <p:extLst>
      <p:ext uri="{BB962C8B-B14F-4D97-AF65-F5344CB8AC3E}">
        <p14:creationId xmlns:p14="http://schemas.microsoft.com/office/powerpoint/2010/main" val="94715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Enge Zusammenarbeit der 3 Dorfschulen, in U-Teams, Weiterbildungen zusammen, 3 jährige</a:t>
            </a:r>
            <a:r>
              <a:rPr lang="de-CH" baseline="0" dirty="0" smtClean="0"/>
              <a:t> Weiterbildung </a:t>
            </a:r>
            <a:r>
              <a:rPr lang="de-CH" baseline="0" dirty="0" err="1" smtClean="0"/>
              <a:t>AdL</a:t>
            </a:r>
            <a:r>
              <a:rPr lang="de-CH" baseline="0" dirty="0" smtClean="0"/>
              <a:t>, Anna </a:t>
            </a:r>
            <a:r>
              <a:rPr lang="de-CH" baseline="0" dirty="0" err="1" smtClean="0"/>
              <a:t>Geisseler</a:t>
            </a:r>
            <a:r>
              <a:rPr lang="de-CH" baseline="0" dirty="0" smtClean="0"/>
              <a:t> Wittnau, Judith Fürst Wittnau und Oberhof, Corinne Tögel Wölflinswil</a:t>
            </a:r>
            <a:endParaRPr lang="de-CH" dirty="0"/>
          </a:p>
        </p:txBody>
      </p:sp>
      <p:sp>
        <p:nvSpPr>
          <p:cNvPr id="4" name="Foliennummernplatzhalter 3"/>
          <p:cNvSpPr>
            <a:spLocks noGrp="1"/>
          </p:cNvSpPr>
          <p:nvPr>
            <p:ph type="sldNum" sz="quarter" idx="10"/>
          </p:nvPr>
        </p:nvSpPr>
        <p:spPr/>
        <p:txBody>
          <a:bodyPr/>
          <a:lstStyle/>
          <a:p>
            <a:fld id="{5DCDC450-AE1C-4557-A82F-0A6E53B1FBBD}" type="slidenum">
              <a:rPr lang="de-CH" smtClean="0"/>
              <a:t>3</a:t>
            </a:fld>
            <a:endParaRPr lang="de-CH"/>
          </a:p>
        </p:txBody>
      </p:sp>
    </p:spTree>
    <p:extLst>
      <p:ext uri="{BB962C8B-B14F-4D97-AF65-F5344CB8AC3E}">
        <p14:creationId xmlns:p14="http://schemas.microsoft.com/office/powerpoint/2010/main" val="21816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Wo bekommt man jeweils die neueste Version?</a:t>
            </a:r>
          </a:p>
          <a:p>
            <a:r>
              <a:rPr lang="de-CH" dirty="0" smtClean="0"/>
              <a:t>Wichtiges</a:t>
            </a:r>
            <a:r>
              <a:rPr lang="de-CH" baseline="0" dirty="0" smtClean="0"/>
              <a:t> Zitat! Nicht nur für </a:t>
            </a:r>
            <a:r>
              <a:rPr lang="de-CH" baseline="0" dirty="0" err="1" smtClean="0"/>
              <a:t>SHP’s</a:t>
            </a:r>
            <a:r>
              <a:rPr lang="de-CH" baseline="0" dirty="0" smtClean="0"/>
              <a:t>! Alle, inklusive Schulleitung und Schulpflege sollten dieses Instrument kennen. In Verantwortung der </a:t>
            </a:r>
            <a:r>
              <a:rPr lang="de-CH" baseline="0" dirty="0" err="1" smtClean="0"/>
              <a:t>SHP’s</a:t>
            </a:r>
            <a:r>
              <a:rPr lang="de-CH" baseline="0" dirty="0" smtClean="0"/>
              <a:t> dass es alle kennen. Wird immer wieder aktualisiert.</a:t>
            </a:r>
            <a:endParaRPr lang="de-CH" dirty="0"/>
          </a:p>
        </p:txBody>
      </p:sp>
      <p:sp>
        <p:nvSpPr>
          <p:cNvPr id="4" name="Foliennummernplatzhalter 3"/>
          <p:cNvSpPr>
            <a:spLocks noGrp="1"/>
          </p:cNvSpPr>
          <p:nvPr>
            <p:ph type="sldNum" sz="quarter" idx="10"/>
          </p:nvPr>
        </p:nvSpPr>
        <p:spPr/>
        <p:txBody>
          <a:bodyPr/>
          <a:lstStyle/>
          <a:p>
            <a:fld id="{5DCDC450-AE1C-4557-A82F-0A6E53B1FBBD}" type="slidenum">
              <a:rPr lang="de-CH" smtClean="0"/>
              <a:t>4</a:t>
            </a:fld>
            <a:endParaRPr lang="de-CH"/>
          </a:p>
        </p:txBody>
      </p:sp>
    </p:spTree>
    <p:extLst>
      <p:ext uri="{BB962C8B-B14F-4D97-AF65-F5344CB8AC3E}">
        <p14:creationId xmlns:p14="http://schemas.microsoft.com/office/powerpoint/2010/main" val="117484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DCDC450-AE1C-4557-A82F-0A6E53B1FBBD}" type="slidenum">
              <a:rPr lang="de-CH" smtClean="0"/>
              <a:t>5</a:t>
            </a:fld>
            <a:endParaRPr lang="de-CH"/>
          </a:p>
        </p:txBody>
      </p:sp>
    </p:spTree>
    <p:extLst>
      <p:ext uri="{BB962C8B-B14F-4D97-AF65-F5344CB8AC3E}">
        <p14:creationId xmlns:p14="http://schemas.microsoft.com/office/powerpoint/2010/main" val="106297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DCDC450-AE1C-4557-A82F-0A6E53B1FBBD}" type="slidenum">
              <a:rPr lang="de-CH" smtClean="0"/>
              <a:t>6</a:t>
            </a:fld>
            <a:endParaRPr lang="de-CH"/>
          </a:p>
        </p:txBody>
      </p:sp>
    </p:spTree>
    <p:extLst>
      <p:ext uri="{BB962C8B-B14F-4D97-AF65-F5344CB8AC3E}">
        <p14:creationId xmlns:p14="http://schemas.microsoft.com/office/powerpoint/2010/main" val="1894185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DCDC450-AE1C-4557-A82F-0A6E53B1FBBD}" type="slidenum">
              <a:rPr lang="de-CH" smtClean="0"/>
              <a:t>7</a:t>
            </a:fld>
            <a:endParaRPr lang="de-CH"/>
          </a:p>
        </p:txBody>
      </p:sp>
    </p:spTree>
    <p:extLst>
      <p:ext uri="{BB962C8B-B14F-4D97-AF65-F5344CB8AC3E}">
        <p14:creationId xmlns:p14="http://schemas.microsoft.com/office/powerpoint/2010/main" val="264276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DCDC450-AE1C-4557-A82F-0A6E53B1FBBD}" type="slidenum">
              <a:rPr lang="de-CH" smtClean="0"/>
              <a:t>8</a:t>
            </a:fld>
            <a:endParaRPr lang="de-CH"/>
          </a:p>
        </p:txBody>
      </p:sp>
    </p:spTree>
    <p:extLst>
      <p:ext uri="{BB962C8B-B14F-4D97-AF65-F5344CB8AC3E}">
        <p14:creationId xmlns:p14="http://schemas.microsoft.com/office/powerpoint/2010/main" val="3096328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DCDC450-AE1C-4557-A82F-0A6E53B1FBBD}" type="slidenum">
              <a:rPr lang="de-CH" smtClean="0"/>
              <a:t>9</a:t>
            </a:fld>
            <a:endParaRPr lang="de-CH"/>
          </a:p>
        </p:txBody>
      </p:sp>
    </p:spTree>
    <p:extLst>
      <p:ext uri="{BB962C8B-B14F-4D97-AF65-F5344CB8AC3E}">
        <p14:creationId xmlns:p14="http://schemas.microsoft.com/office/powerpoint/2010/main" val="12078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smtClean="0"/>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5/8/2016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www.schulen-aargau.c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CH" dirty="0" smtClean="0"/>
              <a:t>Umgang mit unterschiedlichen Lernvoraussetzungen von Kindern</a:t>
            </a:r>
            <a:endParaRPr lang="de-CH" dirty="0"/>
          </a:p>
        </p:txBody>
      </p:sp>
      <p:sp>
        <p:nvSpPr>
          <p:cNvPr id="3" name="Untertitel 2"/>
          <p:cNvSpPr>
            <a:spLocks noGrp="1"/>
          </p:cNvSpPr>
          <p:nvPr>
            <p:ph type="subTitle" idx="1"/>
          </p:nvPr>
        </p:nvSpPr>
        <p:spPr>
          <a:xfrm>
            <a:off x="2589213" y="4777381"/>
            <a:ext cx="8915399" cy="1126283"/>
          </a:xfrm>
        </p:spPr>
        <p:txBody>
          <a:bodyPr/>
          <a:lstStyle/>
          <a:p>
            <a:r>
              <a:rPr lang="de-CH" dirty="0" smtClean="0"/>
              <a:t>Praktische Umsetzung der Schulischen Heilpädagoginnen der WOW-Schulen</a:t>
            </a:r>
          </a:p>
          <a:p>
            <a:r>
              <a:rPr lang="de-CH" dirty="0" smtClean="0"/>
              <a:t>Themenkonferenz Aarau, 11. </a:t>
            </a:r>
            <a:r>
              <a:rPr lang="de-CH" smtClean="0"/>
              <a:t>Mai 2016</a:t>
            </a:r>
            <a:endParaRPr lang="de-CH" dirty="0"/>
          </a:p>
        </p:txBody>
      </p:sp>
    </p:spTree>
    <p:extLst>
      <p:ext uri="{BB962C8B-B14F-4D97-AF65-F5344CB8AC3E}">
        <p14:creationId xmlns:p14="http://schemas.microsoft.com/office/powerpoint/2010/main" val="144911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309716"/>
            <a:ext cx="8911687" cy="1135626"/>
          </a:xfrm>
        </p:spPr>
        <p:txBody>
          <a:bodyPr>
            <a:normAutofit fontScale="90000"/>
          </a:bodyPr>
          <a:lstStyle/>
          <a:p>
            <a:r>
              <a:rPr lang="de-CH" dirty="0">
                <a:latin typeface="Arial" panose="020B0604020202020204" pitchFamily="34" charset="0"/>
                <a:cs typeface="Arial" panose="020B0604020202020204" pitchFamily="34" charset="0"/>
              </a:rPr>
              <a:t>Das Schulische Standortgespräch / Förderplan</a:t>
            </a:r>
            <a:endParaRPr lang="de-CH" dirty="0"/>
          </a:p>
        </p:txBody>
      </p:sp>
      <p:sp>
        <p:nvSpPr>
          <p:cNvPr id="3" name="Inhaltsplatzhalter 2"/>
          <p:cNvSpPr>
            <a:spLocks noGrp="1"/>
          </p:cNvSpPr>
          <p:nvPr>
            <p:ph idx="1"/>
          </p:nvPr>
        </p:nvSpPr>
        <p:spPr>
          <a:xfrm>
            <a:off x="2589212" y="1032387"/>
            <a:ext cx="8915400" cy="5088194"/>
          </a:xfrm>
        </p:spPr>
        <p:txBody>
          <a:bodyPr>
            <a:normAutofit fontScale="92500" lnSpcReduction="20000"/>
          </a:bodyPr>
          <a:lstStyle/>
          <a:p>
            <a:pPr>
              <a:lnSpc>
                <a:spcPct val="150000"/>
              </a:lnSpc>
              <a:buFont typeface="Arial" panose="020B0604020202020204" pitchFamily="34" charset="0"/>
              <a:buChar char="•"/>
            </a:pPr>
            <a:r>
              <a:rPr lang="de-CH" dirty="0">
                <a:latin typeface="Arial" panose="020B0604020202020204" pitchFamily="34" charset="0"/>
                <a:cs typeface="Arial" panose="020B0604020202020204" pitchFamily="34" charset="0"/>
              </a:rPr>
              <a:t>Hat ein </a:t>
            </a:r>
            <a:r>
              <a:rPr lang="de-CH" dirty="0" err="1">
                <a:latin typeface="Arial" panose="020B0604020202020204" pitchFamily="34" charset="0"/>
                <a:cs typeface="Arial" panose="020B0604020202020204" pitchFamily="34" charset="0"/>
              </a:rPr>
              <a:t>SuS</a:t>
            </a:r>
            <a:r>
              <a:rPr lang="de-CH" dirty="0">
                <a:latin typeface="Arial" panose="020B0604020202020204" pitchFamily="34" charset="0"/>
                <a:cs typeface="Arial" panose="020B0604020202020204" pitchFamily="34" charset="0"/>
              </a:rPr>
              <a:t> über längere Zeit schulische Schwierigkeiten, fällt durch sein Verhalten auf, hat sprachliche Probleme oder weist eine motorische Besonderheit auf, wird ein Standortgespräch einberufen. Eltern, KLP und SHP nehmen an diesem Gespräch teil. Ziel ist es, das Kind möglichst gezielt zu fördern mit allen zur Verfügung stehenden Ressourcen wie zusätzliche Lektionen, Einbezug einer weiteren Förderlehrperson.</a:t>
            </a:r>
          </a:p>
          <a:p>
            <a:pPr>
              <a:lnSpc>
                <a:spcPct val="150000"/>
              </a:lnSpc>
              <a:buFont typeface="Arial" panose="020B0604020202020204" pitchFamily="34" charset="0"/>
              <a:buChar char="•"/>
            </a:pPr>
            <a:r>
              <a:rPr lang="de-CH" dirty="0">
                <a:latin typeface="Arial" panose="020B0604020202020204" pitchFamily="34" charset="0"/>
                <a:cs typeface="Arial" panose="020B0604020202020204" pitchFamily="34" charset="0"/>
              </a:rPr>
              <a:t>Für diese </a:t>
            </a:r>
            <a:r>
              <a:rPr lang="de-CH" dirty="0" err="1">
                <a:latin typeface="Arial" panose="020B0604020202020204" pitchFamily="34" charset="0"/>
                <a:cs typeface="Arial" panose="020B0604020202020204" pitchFamily="34" charset="0"/>
              </a:rPr>
              <a:t>SuS</a:t>
            </a:r>
            <a:r>
              <a:rPr lang="de-CH" dirty="0">
                <a:latin typeface="Arial" panose="020B0604020202020204" pitchFamily="34" charset="0"/>
                <a:cs typeface="Arial" panose="020B0604020202020204" pitchFamily="34" charset="0"/>
              </a:rPr>
              <a:t> werden Förderpläne erstellt. Dabei werden individuelle auf das Kind zugeschnittene Förderschwerpunkte festgelegt. Die Ziele werden so formuliert, dass sie für das schulische Weiterkommen von Bedeutung sind.</a:t>
            </a:r>
          </a:p>
          <a:p>
            <a:pPr>
              <a:lnSpc>
                <a:spcPct val="150000"/>
              </a:lnSpc>
              <a:buFont typeface="Arial" panose="020B0604020202020204" pitchFamily="34" charset="0"/>
              <a:buChar char="•"/>
            </a:pPr>
            <a:r>
              <a:rPr lang="de-CH" dirty="0">
                <a:latin typeface="Arial" panose="020B0604020202020204" pitchFamily="34" charset="0"/>
                <a:cs typeface="Arial" panose="020B0604020202020204" pitchFamily="34" charset="0"/>
              </a:rPr>
              <a:t>Im Förderplan wird festgehalten, wer für das Erreichen der Zeile verantwortlich ist  (SHP, KLP, Logopädin, Eltern).</a:t>
            </a:r>
          </a:p>
          <a:p>
            <a:pPr>
              <a:lnSpc>
                <a:spcPct val="150000"/>
              </a:lnSpc>
              <a:buFont typeface="Arial" panose="020B0604020202020204" pitchFamily="34" charset="0"/>
              <a:buChar char="•"/>
            </a:pPr>
            <a:r>
              <a:rPr lang="de-CH" dirty="0">
                <a:latin typeface="Arial" panose="020B0604020202020204" pitchFamily="34" charset="0"/>
                <a:cs typeface="Arial" panose="020B0604020202020204" pitchFamily="34" charset="0"/>
              </a:rPr>
              <a:t>Wichtig für die </a:t>
            </a:r>
            <a:r>
              <a:rPr lang="de-CH" dirty="0" err="1">
                <a:latin typeface="Arial" panose="020B0604020202020204" pitchFamily="34" charset="0"/>
                <a:cs typeface="Arial" panose="020B0604020202020204" pitchFamily="34" charset="0"/>
              </a:rPr>
              <a:t>SuS</a:t>
            </a:r>
            <a:r>
              <a:rPr lang="de-CH" dirty="0">
                <a:latin typeface="Arial" panose="020B0604020202020204" pitchFamily="34" charset="0"/>
                <a:cs typeface="Arial" panose="020B0604020202020204" pitchFamily="34" charset="0"/>
              </a:rPr>
              <a:t> ist, dass sie an ihren individuellen Zielen auch im Klassenverband arbeiten können. Dabei muss der Unterricht so organisiert werden, dass dies möglich ist (eigener Platz, Möglichkeit Hilfe zu holen…).</a:t>
            </a:r>
          </a:p>
          <a:p>
            <a:pPr>
              <a:buFont typeface="Arial" panose="020B0604020202020204" pitchFamily="34" charset="0"/>
              <a:buChar char="•"/>
            </a:pPr>
            <a:endParaRPr lang="de-CH" dirty="0"/>
          </a:p>
        </p:txBody>
      </p:sp>
    </p:spTree>
    <p:extLst>
      <p:ext uri="{BB962C8B-B14F-4D97-AF65-F5344CB8AC3E}">
        <p14:creationId xmlns:p14="http://schemas.microsoft.com/office/powerpoint/2010/main" val="4180689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235974"/>
            <a:ext cx="8911687" cy="855407"/>
          </a:xfrm>
        </p:spPr>
        <p:txBody>
          <a:bodyPr/>
          <a:lstStyle/>
          <a:p>
            <a:r>
              <a:rPr lang="de-CH" dirty="0">
                <a:latin typeface="Arial" panose="020B0604020202020204" pitchFamily="34" charset="0"/>
                <a:cs typeface="Arial" panose="020B0604020202020204" pitchFamily="34" charset="0"/>
              </a:rPr>
              <a:t>Nachteilsausgleich</a:t>
            </a:r>
            <a:endParaRPr lang="de-CH" dirty="0"/>
          </a:p>
        </p:txBody>
      </p:sp>
      <p:sp>
        <p:nvSpPr>
          <p:cNvPr id="3" name="Inhaltsplatzhalter 2"/>
          <p:cNvSpPr>
            <a:spLocks noGrp="1"/>
          </p:cNvSpPr>
          <p:nvPr>
            <p:ph idx="1"/>
          </p:nvPr>
        </p:nvSpPr>
        <p:spPr>
          <a:xfrm>
            <a:off x="2589212" y="1091381"/>
            <a:ext cx="9371730" cy="5486400"/>
          </a:xfrm>
        </p:spPr>
        <p:txBody>
          <a:bodyPr>
            <a:normAutofit/>
          </a:bodyPr>
          <a:lstStyle/>
          <a:p>
            <a:pPr>
              <a:buFont typeface="Arial" panose="020B0604020202020204" pitchFamily="34" charset="0"/>
              <a:buChar char="•"/>
            </a:pPr>
            <a:r>
              <a:rPr lang="de-CH" sz="1700" dirty="0" err="1">
                <a:latin typeface="Arial" panose="020B0604020202020204" pitchFamily="34" charset="0"/>
                <a:cs typeface="Arial" panose="020B0604020202020204" pitchFamily="34" charset="0"/>
              </a:rPr>
              <a:t>SuS</a:t>
            </a:r>
            <a:r>
              <a:rPr lang="de-CH" sz="1700" dirty="0">
                <a:latin typeface="Arial" panose="020B0604020202020204" pitchFamily="34" charset="0"/>
                <a:cs typeface="Arial" panose="020B0604020202020204" pitchFamily="34" charset="0"/>
              </a:rPr>
              <a:t> mit  ausgewiesenen Teilleistungsschwächen wie</a:t>
            </a:r>
          </a:p>
          <a:p>
            <a:pPr lvl="1">
              <a:buFont typeface="Arial" panose="020B0604020202020204" pitchFamily="34" charset="0"/>
              <a:buChar char="•"/>
            </a:pPr>
            <a:r>
              <a:rPr lang="de-CH" sz="1700" dirty="0">
                <a:latin typeface="Arial" panose="020B0604020202020204" pitchFamily="34" charset="0"/>
                <a:cs typeface="Arial" panose="020B0604020202020204" pitchFamily="34" charset="0"/>
              </a:rPr>
              <a:t>LRS  (Lese- Rechtschreibeschwäche)</a:t>
            </a:r>
          </a:p>
          <a:p>
            <a:pPr lvl="1">
              <a:buFont typeface="Arial" panose="020B0604020202020204" pitchFamily="34" charset="0"/>
              <a:buChar char="•"/>
            </a:pPr>
            <a:r>
              <a:rPr lang="de-CH" sz="1700" dirty="0">
                <a:latin typeface="Arial" panose="020B0604020202020204" pitchFamily="34" charset="0"/>
                <a:cs typeface="Arial" panose="020B0604020202020204" pitchFamily="34" charset="0"/>
              </a:rPr>
              <a:t>Dyskalkulie (Rechenschwäche)</a:t>
            </a:r>
          </a:p>
          <a:p>
            <a:pPr lvl="1">
              <a:buFont typeface="Arial" panose="020B0604020202020204" pitchFamily="34" charset="0"/>
              <a:buChar char="•"/>
            </a:pPr>
            <a:r>
              <a:rPr lang="de-CH" sz="1700" dirty="0">
                <a:latin typeface="Arial" panose="020B0604020202020204" pitchFamily="34" charset="0"/>
                <a:cs typeface="Arial" panose="020B0604020202020204" pitchFamily="34" charset="0"/>
              </a:rPr>
              <a:t>AD(H)S (Aufmerksamkeits-Defizits- (</a:t>
            </a:r>
            <a:r>
              <a:rPr lang="de-CH" sz="1700" dirty="0" err="1">
                <a:latin typeface="Arial" panose="020B0604020202020204" pitchFamily="34" charset="0"/>
                <a:cs typeface="Arial" panose="020B0604020202020204" pitchFamily="34" charset="0"/>
              </a:rPr>
              <a:t>Hyperaktivitäts</a:t>
            </a:r>
            <a:r>
              <a:rPr lang="de-CH" sz="1700" dirty="0">
                <a:latin typeface="Arial" panose="020B0604020202020204" pitchFamily="34" charset="0"/>
                <a:cs typeface="Arial" panose="020B0604020202020204" pitchFamily="34" charset="0"/>
              </a:rPr>
              <a:t>)- Syndrom)</a:t>
            </a:r>
          </a:p>
          <a:p>
            <a:pPr lvl="1">
              <a:buFont typeface="Arial" panose="020B0604020202020204" pitchFamily="34" charset="0"/>
              <a:buChar char="•"/>
            </a:pPr>
            <a:endParaRPr lang="de-CH" sz="1700" dirty="0">
              <a:latin typeface="Arial" panose="020B0604020202020204" pitchFamily="34" charset="0"/>
              <a:cs typeface="Arial" panose="020B0604020202020204" pitchFamily="34" charset="0"/>
            </a:endParaRPr>
          </a:p>
          <a:p>
            <a:pPr marL="457200" lvl="1" indent="0">
              <a:buNone/>
            </a:pPr>
            <a:r>
              <a:rPr lang="de-CH" sz="1700" dirty="0">
                <a:latin typeface="Arial" panose="020B0604020202020204" pitchFamily="34" charset="0"/>
                <a:cs typeface="Arial" panose="020B0604020202020204" pitchFamily="34" charset="0"/>
              </a:rPr>
              <a:t>haben Anspruch auf einen </a:t>
            </a:r>
            <a:r>
              <a:rPr lang="de-CH" sz="1700" b="1" dirty="0">
                <a:latin typeface="Arial" panose="020B0604020202020204" pitchFamily="34" charset="0"/>
                <a:cs typeface="Arial" panose="020B0604020202020204" pitchFamily="34" charset="0"/>
              </a:rPr>
              <a:t>Nachteilsausgleich</a:t>
            </a:r>
            <a:r>
              <a:rPr lang="de-CH" sz="1700" dirty="0">
                <a:latin typeface="Arial" panose="020B0604020202020204" pitchFamily="34" charset="0"/>
                <a:cs typeface="Arial" panose="020B0604020202020204" pitchFamily="34" charset="0"/>
              </a:rPr>
              <a:t>. Dieser soll den betreffenden </a:t>
            </a:r>
            <a:r>
              <a:rPr lang="de-CH" sz="1700" dirty="0" err="1">
                <a:latin typeface="Arial" panose="020B0604020202020204" pitchFamily="34" charset="0"/>
                <a:cs typeface="Arial" panose="020B0604020202020204" pitchFamily="34" charset="0"/>
              </a:rPr>
              <a:t>SuS</a:t>
            </a:r>
            <a:r>
              <a:rPr lang="de-CH" sz="1700" dirty="0">
                <a:latin typeface="Arial" panose="020B0604020202020204" pitchFamily="34" charset="0"/>
                <a:cs typeface="Arial" panose="020B0604020202020204" pitchFamily="34" charset="0"/>
              </a:rPr>
              <a:t> helfen, das Leistungsniveau der Klasse trotz der Teilleistungsschwächen zu erreichen. </a:t>
            </a:r>
          </a:p>
          <a:p>
            <a:pPr marL="457200" lvl="1" indent="0">
              <a:buNone/>
            </a:pPr>
            <a:endParaRPr lang="de-CH" sz="1700" dirty="0">
              <a:latin typeface="Arial" panose="020B0604020202020204" pitchFamily="34" charset="0"/>
              <a:cs typeface="Arial" panose="020B0604020202020204" pitchFamily="34" charset="0"/>
            </a:endParaRPr>
          </a:p>
          <a:p>
            <a:pPr marL="457200" lvl="1" indent="0">
              <a:buNone/>
            </a:pPr>
            <a:endParaRPr lang="de-CH" sz="1700" dirty="0">
              <a:latin typeface="Arial" panose="020B0604020202020204" pitchFamily="34" charset="0"/>
              <a:cs typeface="Arial" panose="020B0604020202020204" pitchFamily="34" charset="0"/>
            </a:endParaRPr>
          </a:p>
          <a:p>
            <a:pPr marL="457200" lvl="1" indent="0">
              <a:buNone/>
            </a:pPr>
            <a:r>
              <a:rPr lang="de-CH" sz="1700" dirty="0">
                <a:latin typeface="Arial" panose="020B0604020202020204" pitchFamily="34" charset="0"/>
                <a:cs typeface="Arial" panose="020B0604020202020204" pitchFamily="34" charset="0"/>
              </a:rPr>
              <a:t>Beispiele für einen Nachteilsausgleich:</a:t>
            </a:r>
          </a:p>
          <a:p>
            <a:pPr lvl="1">
              <a:buFont typeface="Arial" panose="020B0604020202020204" pitchFamily="34" charset="0"/>
              <a:buChar char="•"/>
            </a:pPr>
            <a:r>
              <a:rPr lang="de-CH" sz="1700" dirty="0">
                <a:latin typeface="Arial" panose="020B0604020202020204" pitchFamily="34" charset="0"/>
                <a:cs typeface="Arial" panose="020B0604020202020204" pitchFamily="34" charset="0"/>
              </a:rPr>
              <a:t>Zeitzuschlag</a:t>
            </a:r>
          </a:p>
          <a:p>
            <a:pPr lvl="1">
              <a:buFont typeface="Arial" panose="020B0604020202020204" pitchFamily="34" charset="0"/>
              <a:buChar char="•"/>
            </a:pPr>
            <a:r>
              <a:rPr lang="de-CH" sz="1700" dirty="0">
                <a:latin typeface="Arial" panose="020B0604020202020204" pitchFamily="34" charset="0"/>
                <a:cs typeface="Arial" panose="020B0604020202020204" pitchFamily="34" charset="0"/>
              </a:rPr>
              <a:t>Benutzen didaktischer Hilfsmittel (Duden, Einmaleins Tabellen, Masstabellen)</a:t>
            </a:r>
          </a:p>
          <a:p>
            <a:pPr lvl="1">
              <a:buFont typeface="Arial" panose="020B0604020202020204" pitchFamily="34" charset="0"/>
              <a:buChar char="•"/>
            </a:pPr>
            <a:r>
              <a:rPr lang="de-CH" sz="1700" dirty="0">
                <a:latin typeface="Arial" panose="020B0604020202020204" pitchFamily="34" charset="0"/>
                <a:cs typeface="Arial" panose="020B0604020202020204" pitchFamily="34" charset="0"/>
              </a:rPr>
              <a:t>Vorlesen der Aufgaben in einer Testsituation </a:t>
            </a:r>
          </a:p>
          <a:p>
            <a:endParaRPr lang="de-CH" dirty="0"/>
          </a:p>
        </p:txBody>
      </p:sp>
    </p:spTree>
    <p:extLst>
      <p:ext uri="{BB962C8B-B14F-4D97-AF65-F5344CB8AC3E}">
        <p14:creationId xmlns:p14="http://schemas.microsoft.com/office/powerpoint/2010/main" val="1628265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latin typeface="Arial" panose="020B0604020202020204" pitchFamily="34" charset="0"/>
                <a:cs typeface="Arial" panose="020B0604020202020204" pitchFamily="34" charset="0"/>
              </a:rPr>
              <a:t>Therapien</a:t>
            </a:r>
            <a:endParaRPr lang="de-CH" dirty="0"/>
          </a:p>
        </p:txBody>
      </p:sp>
      <p:sp>
        <p:nvSpPr>
          <p:cNvPr id="3" name="Inhaltsplatzhalter 2"/>
          <p:cNvSpPr>
            <a:spLocks noGrp="1"/>
          </p:cNvSpPr>
          <p:nvPr>
            <p:ph idx="1"/>
          </p:nvPr>
        </p:nvSpPr>
        <p:spPr/>
        <p:txBody>
          <a:bodyPr/>
          <a:lstStyle/>
          <a:p>
            <a:pPr>
              <a:buFont typeface="Arial" panose="020B0604020202020204" pitchFamily="34" charset="0"/>
              <a:buChar char="•"/>
            </a:pPr>
            <a:r>
              <a:rPr lang="de-CH" dirty="0">
                <a:latin typeface="Arial" panose="020B0604020202020204" pitchFamily="34" charset="0"/>
                <a:cs typeface="Arial" panose="020B0604020202020204" pitchFamily="34" charset="0"/>
              </a:rPr>
              <a:t>Logopädie bei Sprachauffälligkeiten</a:t>
            </a:r>
          </a:p>
          <a:p>
            <a:pPr>
              <a:buFont typeface="Arial" panose="020B0604020202020204" pitchFamily="34" charset="0"/>
              <a:buChar char="•"/>
            </a:pPr>
            <a:endParaRPr lang="de-CH" dirty="0">
              <a:latin typeface="Arial" panose="020B0604020202020204" pitchFamily="34" charset="0"/>
              <a:cs typeface="Arial" panose="020B0604020202020204" pitchFamily="34" charset="0"/>
            </a:endParaRPr>
          </a:p>
          <a:p>
            <a:pPr>
              <a:buFont typeface="Arial" panose="020B0604020202020204" pitchFamily="34" charset="0"/>
              <a:buChar char="•"/>
            </a:pPr>
            <a:endParaRPr lang="de-CH" dirty="0">
              <a:latin typeface="Arial" panose="020B0604020202020204" pitchFamily="34" charset="0"/>
              <a:cs typeface="Arial" panose="020B0604020202020204" pitchFamily="34" charset="0"/>
            </a:endParaRPr>
          </a:p>
          <a:p>
            <a:pPr>
              <a:buFont typeface="Arial" panose="020B0604020202020204" pitchFamily="34" charset="0"/>
              <a:buChar char="•"/>
            </a:pPr>
            <a:r>
              <a:rPr lang="de-CH" dirty="0">
                <a:latin typeface="Arial" panose="020B0604020202020204" pitchFamily="34" charset="0"/>
                <a:cs typeface="Arial" panose="020B0604020202020204" pitchFamily="34" charset="0"/>
              </a:rPr>
              <a:t>Psychomotorik für </a:t>
            </a:r>
            <a:r>
              <a:rPr lang="de-CH" dirty="0" err="1">
                <a:latin typeface="Arial" panose="020B0604020202020204" pitchFamily="34" charset="0"/>
                <a:cs typeface="Arial" panose="020B0604020202020204" pitchFamily="34" charset="0"/>
              </a:rPr>
              <a:t>SuS</a:t>
            </a:r>
            <a:r>
              <a:rPr lang="de-CH" dirty="0">
                <a:latin typeface="Arial" panose="020B0604020202020204" pitchFamily="34" charset="0"/>
                <a:cs typeface="Arial" panose="020B0604020202020204" pitchFamily="34" charset="0"/>
              </a:rPr>
              <a:t> mit Entwicklungs- und Verhaltensauffälligkeiten, Bewegungs- und Wahrnehmungsschwierigkeiten</a:t>
            </a:r>
          </a:p>
          <a:p>
            <a:pPr>
              <a:buFont typeface="Arial" panose="020B0604020202020204" pitchFamily="34" charset="0"/>
              <a:buChar char="•"/>
            </a:pPr>
            <a:endParaRPr lang="de-CH" dirty="0">
              <a:latin typeface="Arial" panose="020B0604020202020204" pitchFamily="34" charset="0"/>
              <a:cs typeface="Arial" panose="020B0604020202020204" pitchFamily="34" charset="0"/>
            </a:endParaRPr>
          </a:p>
          <a:p>
            <a:pPr>
              <a:buFont typeface="Arial" panose="020B0604020202020204" pitchFamily="34" charset="0"/>
              <a:buChar char="•"/>
            </a:pPr>
            <a:r>
              <a:rPr lang="de-CH" dirty="0">
                <a:latin typeface="Arial" panose="020B0604020202020204" pitchFamily="34" charset="0"/>
                <a:cs typeface="Arial" panose="020B0604020202020204" pitchFamily="34" charset="0"/>
              </a:rPr>
              <a:t>Psychotherapie für </a:t>
            </a:r>
            <a:r>
              <a:rPr lang="de-CH" dirty="0" err="1">
                <a:latin typeface="Arial" panose="020B0604020202020204" pitchFamily="34" charset="0"/>
                <a:cs typeface="Arial" panose="020B0604020202020204" pitchFamily="34" charset="0"/>
              </a:rPr>
              <a:t>SuS</a:t>
            </a:r>
            <a:r>
              <a:rPr lang="de-CH" dirty="0">
                <a:latin typeface="Arial" panose="020B0604020202020204" pitchFamily="34" charset="0"/>
                <a:cs typeface="Arial" panose="020B0604020202020204" pitchFamily="34" charset="0"/>
              </a:rPr>
              <a:t> mit psychisch bedingten Schwierigkeiten, welche das Lernen «behindern».</a:t>
            </a:r>
          </a:p>
          <a:p>
            <a:pPr marL="0" indent="0">
              <a:buNone/>
            </a:pPr>
            <a:endParaRPr lang="de-CH" dirty="0"/>
          </a:p>
        </p:txBody>
      </p:sp>
    </p:spTree>
    <p:extLst>
      <p:ext uri="{BB962C8B-B14F-4D97-AF65-F5344CB8AC3E}">
        <p14:creationId xmlns:p14="http://schemas.microsoft.com/office/powerpoint/2010/main" val="2515910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Individuelle Entwicklung</a:t>
            </a:r>
          </a:p>
        </p:txBody>
      </p:sp>
      <p:sp>
        <p:nvSpPr>
          <p:cNvPr id="3" name="Inhaltsplatzhalter 2"/>
          <p:cNvSpPr>
            <a:spLocks noGrp="1"/>
          </p:cNvSpPr>
          <p:nvPr>
            <p:ph idx="1"/>
          </p:nvPr>
        </p:nvSpPr>
        <p:spPr>
          <a:xfrm>
            <a:off x="2589212" y="1905000"/>
            <a:ext cx="8915400" cy="4006222"/>
          </a:xfrm>
          <a:solidFill>
            <a:schemeClr val="accent2">
              <a:lumMod val="60000"/>
              <a:lumOff val="40000"/>
            </a:schemeClr>
          </a:solidFill>
        </p:spPr>
        <p:txBody>
          <a:bodyPr/>
          <a:lstStyle/>
          <a:p>
            <a:pPr marL="0" indent="0">
              <a:buNone/>
            </a:pPr>
            <a:r>
              <a:rPr lang="de-CH" b="1" dirty="0"/>
              <a:t>„Das Gras wächst nicht schneller, wenn man</a:t>
            </a:r>
          </a:p>
          <a:p>
            <a:pPr marL="0" indent="0">
              <a:buNone/>
            </a:pPr>
            <a:r>
              <a:rPr lang="de-CH" b="1" dirty="0"/>
              <a:t>  </a:t>
            </a:r>
            <a:r>
              <a:rPr lang="de-CH" b="1" dirty="0" smtClean="0"/>
              <a:t>daran </a:t>
            </a:r>
            <a:r>
              <a:rPr lang="de-CH" b="1" dirty="0"/>
              <a:t>zieht“,</a:t>
            </a:r>
          </a:p>
          <a:p>
            <a:pPr marL="0" indent="0">
              <a:buNone/>
            </a:pPr>
            <a:r>
              <a:rPr lang="de-CH" b="1" dirty="0"/>
              <a:t>  </a:t>
            </a:r>
            <a:r>
              <a:rPr lang="de-CH" b="1" dirty="0" smtClean="0"/>
              <a:t>oder </a:t>
            </a:r>
            <a:r>
              <a:rPr lang="de-CH" b="1" dirty="0"/>
              <a:t>jedes Kind fühlt, denkt und lernt auf seine</a:t>
            </a:r>
          </a:p>
          <a:p>
            <a:pPr marL="0" indent="0">
              <a:buNone/>
            </a:pPr>
            <a:r>
              <a:rPr lang="de-CH" b="1" dirty="0"/>
              <a:t>  </a:t>
            </a:r>
            <a:r>
              <a:rPr lang="de-CH" b="1" dirty="0" smtClean="0"/>
              <a:t>Art </a:t>
            </a:r>
            <a:r>
              <a:rPr lang="de-CH" b="1" dirty="0"/>
              <a:t>und Weise!</a:t>
            </a:r>
          </a:p>
          <a:p>
            <a:pPr marL="0" indent="0">
              <a:buNone/>
            </a:pPr>
            <a:endParaRPr lang="de-CH" dirty="0"/>
          </a:p>
        </p:txBody>
      </p:sp>
      <p:pic>
        <p:nvPicPr>
          <p:cNvPr id="4" name="Grafik 3"/>
          <p:cNvPicPr>
            <a:picLocks noChangeAspect="1"/>
          </p:cNvPicPr>
          <p:nvPr/>
        </p:nvPicPr>
        <p:blipFill>
          <a:blip r:embed="rId3" cstate="print"/>
          <a:stretch>
            <a:fillRect/>
          </a:stretch>
        </p:blipFill>
        <p:spPr>
          <a:xfrm>
            <a:off x="3661077" y="4168539"/>
            <a:ext cx="4009263" cy="1848803"/>
          </a:xfrm>
          <a:prstGeom prst="rect">
            <a:avLst/>
          </a:prstGeom>
        </p:spPr>
      </p:pic>
    </p:spTree>
    <p:extLst>
      <p:ext uri="{BB962C8B-B14F-4D97-AF65-F5344CB8AC3E}">
        <p14:creationId xmlns:p14="http://schemas.microsoft.com/office/powerpoint/2010/main" val="1774606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1" algn="l" defTabSz="457200" rtl="0">
              <a:spcBef>
                <a:spcPct val="0"/>
              </a:spcBef>
            </a:pPr>
            <a:r>
              <a:rPr lang="de-CH" sz="3600" dirty="0">
                <a:solidFill>
                  <a:schemeClr val="accent2">
                    <a:lumMod val="75000"/>
                  </a:schemeClr>
                </a:solidFill>
                <a:latin typeface="+mj-lt"/>
              </a:rPr>
              <a:t>Begabungsförderung an der Schule Wölflinswil – </a:t>
            </a:r>
            <a:r>
              <a:rPr lang="de-CH" sz="3600" i="1" dirty="0">
                <a:solidFill>
                  <a:schemeClr val="accent2">
                    <a:lumMod val="75000"/>
                  </a:schemeClr>
                </a:solidFill>
                <a:latin typeface="+mj-lt"/>
              </a:rPr>
              <a:t>Corinne Tögel</a:t>
            </a:r>
            <a:r>
              <a:rPr lang="de-CH" i="1" dirty="0"/>
              <a:t/>
            </a:r>
            <a:br>
              <a:rPr lang="de-CH" i="1" dirty="0"/>
            </a:br>
            <a:endParaRPr lang="de-CH" dirty="0"/>
          </a:p>
        </p:txBody>
      </p:sp>
      <p:pic>
        <p:nvPicPr>
          <p:cNvPr id="5" name="Inhaltsplatzhalter 4"/>
          <p:cNvPicPr>
            <a:picLocks noGrp="1" noChangeAspect="1"/>
          </p:cNvPicPr>
          <p:nvPr>
            <p:ph sz="half" idx="1"/>
          </p:nvPr>
        </p:nvPicPr>
        <p:blipFill>
          <a:blip r:embed="rId3"/>
          <a:stretch>
            <a:fillRect/>
          </a:stretch>
        </p:blipFill>
        <p:spPr>
          <a:xfrm>
            <a:off x="716168" y="2236307"/>
            <a:ext cx="5729789" cy="3427074"/>
          </a:xfrm>
          <a:prstGeom prst="rect">
            <a:avLst/>
          </a:prstGeom>
        </p:spPr>
      </p:pic>
      <p:pic>
        <p:nvPicPr>
          <p:cNvPr id="7" name="Inhaltsplatzhalter 6"/>
          <p:cNvPicPr>
            <a:picLocks noGrp="1" noChangeAspect="1"/>
          </p:cNvPicPr>
          <p:nvPr>
            <p:ph sz="half" idx="2"/>
          </p:nvPr>
        </p:nvPicPr>
        <p:blipFill>
          <a:blip r:embed="rId4"/>
          <a:stretch>
            <a:fillRect/>
          </a:stretch>
        </p:blipFill>
        <p:spPr>
          <a:xfrm>
            <a:off x="6521980" y="2934929"/>
            <a:ext cx="5557946" cy="2123767"/>
          </a:xfrm>
          <a:prstGeom prst="rect">
            <a:avLst/>
          </a:prstGeom>
        </p:spPr>
      </p:pic>
      <p:sp>
        <p:nvSpPr>
          <p:cNvPr id="6" name="Ellipse 5"/>
          <p:cNvSpPr/>
          <p:nvPr/>
        </p:nvSpPr>
        <p:spPr>
          <a:xfrm>
            <a:off x="2182761" y="3908322"/>
            <a:ext cx="1224116" cy="398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801078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94272" y="446088"/>
            <a:ext cx="4000140" cy="976312"/>
          </a:xfrm>
        </p:spPr>
        <p:txBody>
          <a:bodyPr>
            <a:noAutofit/>
          </a:bodyPr>
          <a:lstStyle/>
          <a:p>
            <a:r>
              <a:rPr lang="de-CH" dirty="0" smtClean="0"/>
              <a:t>Begabungsförderungskonzept der Schule Wölflinswil </a:t>
            </a:r>
            <a:endParaRPr lang="de-CH" dirty="0"/>
          </a:p>
        </p:txBody>
      </p:sp>
      <p:pic>
        <p:nvPicPr>
          <p:cNvPr id="5" name="Inhaltsplatzhalter 4"/>
          <p:cNvPicPr>
            <a:picLocks noGrp="1" noChangeAspect="1"/>
          </p:cNvPicPr>
          <p:nvPr>
            <p:ph idx="1"/>
          </p:nvPr>
        </p:nvPicPr>
        <p:blipFill>
          <a:blip r:embed="rId3"/>
          <a:stretch>
            <a:fillRect/>
          </a:stretch>
        </p:blipFill>
        <p:spPr>
          <a:xfrm>
            <a:off x="6629376" y="446088"/>
            <a:ext cx="4568874" cy="5414962"/>
          </a:xfrm>
          <a:prstGeom prst="rect">
            <a:avLst/>
          </a:prstGeom>
        </p:spPr>
      </p:pic>
      <p:sp>
        <p:nvSpPr>
          <p:cNvPr id="4" name="Textplatzhalter 3"/>
          <p:cNvSpPr>
            <a:spLocks noGrp="1"/>
          </p:cNvSpPr>
          <p:nvPr>
            <p:ph type="body" sz="half" idx="2"/>
          </p:nvPr>
        </p:nvSpPr>
        <p:spPr>
          <a:xfrm>
            <a:off x="2227006" y="1598613"/>
            <a:ext cx="3867405" cy="4262436"/>
          </a:xfrm>
        </p:spPr>
        <p:txBody>
          <a:bodyPr/>
          <a:lstStyle/>
          <a:p>
            <a:r>
              <a:rPr lang="de-CH" sz="1700" dirty="0" smtClean="0"/>
              <a:t>Individuell entworfenes Konzept, das auf unsere Schule zugeschnitten ist.</a:t>
            </a:r>
          </a:p>
          <a:p>
            <a:r>
              <a:rPr lang="de-CH" sz="1700" dirty="0" smtClean="0"/>
              <a:t>Zeigt auf, wie wir die drei Stufen umsetzen und wer jeweils dafür zuständig ist.</a:t>
            </a:r>
          </a:p>
          <a:p>
            <a:r>
              <a:rPr lang="de-CH" sz="1700" dirty="0" smtClean="0"/>
              <a:t>Ist ein Arbeitsinstrument und muss immer wieder evaluiert und angepasst werden.</a:t>
            </a:r>
            <a:endParaRPr lang="de-CH" sz="1700" dirty="0"/>
          </a:p>
        </p:txBody>
      </p:sp>
    </p:spTree>
    <p:extLst>
      <p:ext uri="{BB962C8B-B14F-4D97-AF65-F5344CB8AC3E}">
        <p14:creationId xmlns:p14="http://schemas.microsoft.com/office/powerpoint/2010/main" val="2122092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32040" y="446088"/>
            <a:ext cx="45719" cy="129099"/>
          </a:xfrm>
        </p:spPr>
        <p:txBody>
          <a:bodyPr>
            <a:normAutofit fontScale="90000"/>
          </a:bodyPr>
          <a:lstStyle/>
          <a:p>
            <a:r>
              <a:rPr lang="de-CH" dirty="0" smtClean="0"/>
              <a:t> </a:t>
            </a:r>
            <a:endParaRPr lang="de-CH" dirty="0"/>
          </a:p>
        </p:txBody>
      </p:sp>
      <p:pic>
        <p:nvPicPr>
          <p:cNvPr id="5" name="Inhaltsplatzhalter 4"/>
          <p:cNvPicPr>
            <a:picLocks noGrp="1" noChangeAspect="1"/>
          </p:cNvPicPr>
          <p:nvPr>
            <p:ph idx="1"/>
          </p:nvPr>
        </p:nvPicPr>
        <p:blipFill>
          <a:blip r:embed="rId3"/>
          <a:stretch>
            <a:fillRect/>
          </a:stretch>
        </p:blipFill>
        <p:spPr>
          <a:xfrm>
            <a:off x="2109019" y="446088"/>
            <a:ext cx="9130123" cy="5935193"/>
          </a:xfrm>
          <a:prstGeom prst="rect">
            <a:avLst/>
          </a:prstGeom>
        </p:spPr>
      </p:pic>
      <p:sp>
        <p:nvSpPr>
          <p:cNvPr id="4" name="Textplatzhalter 3"/>
          <p:cNvSpPr>
            <a:spLocks noGrp="1"/>
          </p:cNvSpPr>
          <p:nvPr>
            <p:ph type="body" sz="half" idx="2"/>
          </p:nvPr>
        </p:nvSpPr>
        <p:spPr>
          <a:xfrm>
            <a:off x="1932040" y="1598613"/>
            <a:ext cx="45719" cy="495658"/>
          </a:xfrm>
        </p:spPr>
        <p:txBody>
          <a:bodyPr/>
          <a:lstStyle/>
          <a:p>
            <a:r>
              <a:rPr lang="de-CH" dirty="0" smtClean="0"/>
              <a:t> </a:t>
            </a:r>
            <a:endParaRPr lang="de-CH" dirty="0"/>
          </a:p>
        </p:txBody>
      </p:sp>
    </p:spTree>
    <p:extLst>
      <p:ext uri="{BB962C8B-B14F-4D97-AF65-F5344CB8AC3E}">
        <p14:creationId xmlns:p14="http://schemas.microsoft.com/office/powerpoint/2010/main" val="3593867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Fragen und Diskussionen</a:t>
            </a:r>
            <a:endParaRPr lang="de-CH"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2925" y="2133600"/>
            <a:ext cx="5941228" cy="3778250"/>
          </a:xfrm>
        </p:spPr>
      </p:pic>
    </p:spTree>
    <p:extLst>
      <p:ext uri="{BB962C8B-B14F-4D97-AF65-F5344CB8AC3E}">
        <p14:creationId xmlns:p14="http://schemas.microsoft.com/office/powerpoint/2010/main" val="4083201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a:t>
            </a:r>
            <a:endParaRPr lang="de-CH" dirty="0"/>
          </a:p>
        </p:txBody>
      </p:sp>
      <p:pic>
        <p:nvPicPr>
          <p:cNvPr id="5" name="Inhaltsplatzhalt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91248" y="446088"/>
            <a:ext cx="5266335" cy="5998957"/>
          </a:xfrm>
        </p:spPr>
      </p:pic>
      <p:sp>
        <p:nvSpPr>
          <p:cNvPr id="4" name="Textplatzhalter 3"/>
          <p:cNvSpPr>
            <a:spLocks noGrp="1"/>
          </p:cNvSpPr>
          <p:nvPr>
            <p:ph type="body" sz="half" idx="2"/>
          </p:nvPr>
        </p:nvSpPr>
        <p:spPr>
          <a:xfrm>
            <a:off x="2589212" y="1422400"/>
            <a:ext cx="3505199" cy="5022645"/>
          </a:xfrm>
        </p:spPr>
        <p:txBody>
          <a:bodyPr>
            <a:normAutofit lnSpcReduction="10000"/>
          </a:bodyPr>
          <a:lstStyle/>
          <a:p>
            <a:pPr marL="285750" indent="-285750">
              <a:buFont typeface="Arial" panose="020B0604020202020204" pitchFamily="34" charset="0"/>
              <a:buChar char="•"/>
            </a:pPr>
            <a:r>
              <a:rPr lang="de-CH" sz="1600" dirty="0" smtClean="0"/>
              <a:t>Spielerische, handlungsorientierte Einstimmung</a:t>
            </a:r>
          </a:p>
          <a:p>
            <a:pPr marL="285750" indent="-285750">
              <a:buFont typeface="Arial" panose="020B0604020202020204" pitchFamily="34" charset="0"/>
              <a:buChar char="•"/>
            </a:pPr>
            <a:r>
              <a:rPr lang="de-CH" sz="1600" dirty="0" smtClean="0"/>
              <a:t>Kurze Vorstellung</a:t>
            </a:r>
          </a:p>
          <a:p>
            <a:pPr marL="285750" indent="-285750">
              <a:buFont typeface="Arial" panose="020B0604020202020204" pitchFamily="34" charset="0"/>
              <a:buChar char="•"/>
            </a:pPr>
            <a:r>
              <a:rPr lang="de-CH" sz="1600" dirty="0" smtClean="0"/>
              <a:t>Handreichung Heilpädagogik als Arbeitsinstrument vorstellen</a:t>
            </a:r>
          </a:p>
          <a:p>
            <a:pPr marL="285750" indent="-285750">
              <a:buFont typeface="Arial" panose="020B0604020202020204" pitchFamily="34" charset="0"/>
              <a:buChar char="•"/>
            </a:pPr>
            <a:r>
              <a:rPr lang="de-CH" sz="1600" dirty="0" smtClean="0"/>
              <a:t>Drei verschiedene Arbeitsfelder um mit unterschiedlichen Lernvoraussetzungen umzugehen</a:t>
            </a:r>
            <a:r>
              <a:rPr lang="de-CH" dirty="0" smtClean="0"/>
              <a:t>.</a:t>
            </a:r>
          </a:p>
          <a:p>
            <a:pPr marL="742950" lvl="1" indent="-285750">
              <a:buFont typeface="Arial" panose="020B0604020202020204" pitchFamily="34" charset="0"/>
              <a:buChar char="•"/>
            </a:pPr>
            <a:r>
              <a:rPr lang="de-CH" dirty="0" smtClean="0"/>
              <a:t>Integration/Inklusion eines Kindes mit besonderem Förderbedarf im KIGA – </a:t>
            </a:r>
            <a:r>
              <a:rPr lang="de-CH" i="1" dirty="0" smtClean="0"/>
              <a:t>Anna </a:t>
            </a:r>
            <a:r>
              <a:rPr lang="de-CH" i="1" dirty="0" err="1" smtClean="0"/>
              <a:t>Geisseler</a:t>
            </a:r>
            <a:endParaRPr lang="de-CH" i="1" dirty="0" smtClean="0"/>
          </a:p>
          <a:p>
            <a:pPr marL="742950" lvl="1" indent="-285750">
              <a:buFont typeface="Arial" panose="020B0604020202020204" pitchFamily="34" charset="0"/>
              <a:buChar char="•"/>
            </a:pPr>
            <a:r>
              <a:rPr lang="de-CH" dirty="0" smtClean="0"/>
              <a:t>Umgang mit unterschiedlichen </a:t>
            </a:r>
            <a:r>
              <a:rPr lang="de-CH" dirty="0"/>
              <a:t>L</a:t>
            </a:r>
            <a:r>
              <a:rPr lang="de-CH" dirty="0" smtClean="0"/>
              <a:t>ernvoraussetzungen im Regelunterricht – </a:t>
            </a:r>
            <a:r>
              <a:rPr lang="de-CH" i="1" dirty="0" smtClean="0"/>
              <a:t>Judith Fürst</a:t>
            </a:r>
          </a:p>
          <a:p>
            <a:pPr marL="742950" lvl="1" indent="-285750">
              <a:buFont typeface="Arial" panose="020B0604020202020204" pitchFamily="34" charset="0"/>
              <a:buChar char="•"/>
            </a:pPr>
            <a:r>
              <a:rPr lang="de-CH" dirty="0" smtClean="0"/>
              <a:t>Begabungsförderung an der Schule Wölflinswil – </a:t>
            </a:r>
            <a:r>
              <a:rPr lang="de-CH" i="1" dirty="0" smtClean="0"/>
              <a:t>Corinne Tögel</a:t>
            </a:r>
          </a:p>
          <a:p>
            <a:pPr marL="285750" indent="-285750">
              <a:buFont typeface="Arial" panose="020B0604020202020204" pitchFamily="34" charset="0"/>
              <a:buChar char="•"/>
            </a:pPr>
            <a:r>
              <a:rPr lang="de-CH" sz="1600" dirty="0" smtClean="0"/>
              <a:t>Fragen </a:t>
            </a:r>
            <a:r>
              <a:rPr lang="de-CH" sz="1600" dirty="0"/>
              <a:t>und Diskussion</a:t>
            </a:r>
          </a:p>
          <a:p>
            <a:pPr lvl="1"/>
            <a:endParaRPr lang="de-CH" dirty="0"/>
          </a:p>
          <a:p>
            <a:pPr lvl="1"/>
            <a:endParaRPr lang="de-CH" dirty="0"/>
          </a:p>
        </p:txBody>
      </p:sp>
    </p:spTree>
    <p:extLst>
      <p:ext uri="{BB962C8B-B14F-4D97-AF65-F5344CB8AC3E}">
        <p14:creationId xmlns:p14="http://schemas.microsoft.com/office/powerpoint/2010/main" val="295851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Schulen WOW, Oberes Fricktal</a:t>
            </a:r>
            <a:endParaRPr lang="de-CH"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395" y="3103809"/>
            <a:ext cx="3824155" cy="2713228"/>
          </a:xfrm>
          <a:prstGeom prst="rect">
            <a:avLst/>
          </a:prstGeom>
        </p:spPr>
      </p:pic>
      <p:pic>
        <p:nvPicPr>
          <p:cNvPr id="4" name="Inhaltsplatzhalt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74259" y="1398743"/>
            <a:ext cx="4475869" cy="2516433"/>
          </a:xfr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5352" y="3103326"/>
            <a:ext cx="4099260" cy="2713711"/>
          </a:xfrm>
          <a:prstGeom prst="rect">
            <a:avLst/>
          </a:prstGeom>
        </p:spPr>
      </p:pic>
    </p:spTree>
    <p:extLst>
      <p:ext uri="{BB962C8B-B14F-4D97-AF65-F5344CB8AC3E}">
        <p14:creationId xmlns:p14="http://schemas.microsoft.com/office/powerpoint/2010/main" val="327915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Handreichung Heilpädagogik als Arbeitsinstrument </a:t>
            </a:r>
            <a:r>
              <a:rPr lang="de-CH" dirty="0" smtClean="0"/>
              <a:t>vorstellen</a:t>
            </a:r>
            <a:endParaRPr lang="de-CH" dirty="0"/>
          </a:p>
        </p:txBody>
      </p:sp>
      <p:pic>
        <p:nvPicPr>
          <p:cNvPr id="6" name="Inhaltsplatzhalter 5"/>
          <p:cNvPicPr>
            <a:picLocks noGrp="1" noChangeAspect="1"/>
          </p:cNvPicPr>
          <p:nvPr>
            <p:ph idx="1"/>
          </p:nvPr>
        </p:nvPicPr>
        <p:blipFill>
          <a:blip r:embed="rId3"/>
          <a:stretch>
            <a:fillRect/>
          </a:stretch>
        </p:blipFill>
        <p:spPr>
          <a:xfrm>
            <a:off x="7066326" y="446088"/>
            <a:ext cx="3950719" cy="5789756"/>
          </a:xfrm>
          <a:prstGeom prst="rect">
            <a:avLst/>
          </a:prstGeom>
        </p:spPr>
      </p:pic>
      <p:sp>
        <p:nvSpPr>
          <p:cNvPr id="4" name="Textplatzhalter 3"/>
          <p:cNvSpPr>
            <a:spLocks noGrp="1"/>
          </p:cNvSpPr>
          <p:nvPr>
            <p:ph type="body" sz="half" idx="2"/>
          </p:nvPr>
        </p:nvSpPr>
        <p:spPr>
          <a:xfrm>
            <a:off x="2589212" y="1598613"/>
            <a:ext cx="4224543" cy="5067658"/>
          </a:xfrm>
        </p:spPr>
        <p:txBody>
          <a:bodyPr/>
          <a:lstStyle/>
          <a:p>
            <a:r>
              <a:rPr lang="de-CH" dirty="0" smtClean="0"/>
              <a:t>Zu finden unter:</a:t>
            </a:r>
          </a:p>
          <a:p>
            <a:r>
              <a:rPr lang="de-CH" dirty="0" smtClean="0">
                <a:hlinkClick r:id="rId4"/>
              </a:rPr>
              <a:t>www.schulen-aargau.ch</a:t>
            </a:r>
            <a:endParaRPr lang="de-CH" dirty="0" smtClean="0"/>
          </a:p>
          <a:p>
            <a:pPr marL="285750" indent="-285750">
              <a:buFont typeface="Wingdings" panose="05000000000000000000" pitchFamily="2" charset="2"/>
              <a:buChar char="à"/>
            </a:pPr>
            <a:r>
              <a:rPr lang="de-CH" dirty="0" smtClean="0">
                <a:sym typeface="Wingdings" panose="05000000000000000000" pitchFamily="2" charset="2"/>
              </a:rPr>
              <a:t>Besondere Förderung</a:t>
            </a:r>
          </a:p>
          <a:p>
            <a:pPr marL="285750" indent="-285750">
              <a:buFont typeface="Wingdings" panose="05000000000000000000" pitchFamily="2" charset="2"/>
              <a:buChar char="à"/>
            </a:pPr>
            <a:r>
              <a:rPr lang="de-CH" dirty="0"/>
              <a:t>Integrierte Heilpädagogik und </a:t>
            </a:r>
            <a:r>
              <a:rPr lang="de-CH" dirty="0" smtClean="0"/>
              <a:t>Kleinklassen</a:t>
            </a:r>
          </a:p>
          <a:p>
            <a:pPr marL="285750" indent="-285750">
              <a:buFont typeface="Wingdings" panose="05000000000000000000" pitchFamily="2" charset="2"/>
              <a:buChar char="à"/>
            </a:pPr>
            <a:r>
              <a:rPr lang="de-CH" dirty="0" smtClean="0"/>
              <a:t>Handreichung Heilpädagogik in Regelklassen und Kleinklassen</a:t>
            </a:r>
          </a:p>
          <a:p>
            <a:endParaRPr lang="de-CH" dirty="0" smtClean="0"/>
          </a:p>
          <a:p>
            <a:r>
              <a:rPr lang="de-CH" dirty="0" smtClean="0"/>
              <a:t>Arbeitsinstrument für alle Lehrpersonen mit genauen Umsetzungsabläufen.</a:t>
            </a:r>
          </a:p>
          <a:p>
            <a:r>
              <a:rPr lang="de-CH" dirty="0" smtClean="0"/>
              <a:t>« Die Handreichung richtet sich in erster Linie an Lehrpersonen und schulische Heilpädagoginnen bzw. Heilpädagogen (SHP), Schulleitungen und Schulpflegen. Für Sprachheilfachpersonen, Assistenzpersonen und Eltern kann sie eine Orientierungshilfe sein.» (Departement Bildung, Kultur und Sport, Abteilung Volksschule, 2015)</a:t>
            </a:r>
          </a:p>
        </p:txBody>
      </p:sp>
    </p:spTree>
    <p:extLst>
      <p:ext uri="{BB962C8B-B14F-4D97-AF65-F5344CB8AC3E}">
        <p14:creationId xmlns:p14="http://schemas.microsoft.com/office/powerpoint/2010/main" val="840810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4" y="624110"/>
            <a:ext cx="8911687" cy="1809374"/>
          </a:xfrm>
        </p:spPr>
        <p:txBody>
          <a:bodyPr>
            <a:normAutofit fontScale="90000"/>
          </a:bodyPr>
          <a:lstStyle/>
          <a:p>
            <a:pPr lvl="1" algn="l" defTabSz="457200" rtl="0">
              <a:spcBef>
                <a:spcPct val="0"/>
              </a:spcBef>
            </a:pPr>
            <a:r>
              <a:rPr lang="de-CH" sz="4000" dirty="0">
                <a:solidFill>
                  <a:schemeClr val="accent2">
                    <a:lumMod val="75000"/>
                  </a:schemeClr>
                </a:solidFill>
                <a:latin typeface="+mj-lt"/>
              </a:rPr>
              <a:t>Integration eines Kindes </a:t>
            </a:r>
            <a:r>
              <a:rPr lang="de-CH" sz="4000" dirty="0" smtClean="0">
                <a:solidFill>
                  <a:schemeClr val="accent2">
                    <a:lumMod val="75000"/>
                  </a:schemeClr>
                </a:solidFill>
                <a:latin typeface="+mj-lt"/>
              </a:rPr>
              <a:t>mit</a:t>
            </a:r>
            <a:r>
              <a:rPr lang="de-CH" sz="4000" dirty="0" smtClean="0">
                <a:solidFill>
                  <a:srgbClr val="0070C0"/>
                </a:solidFill>
                <a:latin typeface="+mj-lt"/>
              </a:rPr>
              <a:t> </a:t>
            </a:r>
            <a:r>
              <a:rPr lang="de-CH" sz="4000" dirty="0">
                <a:solidFill>
                  <a:srgbClr val="0070C0"/>
                </a:solidFill>
                <a:latin typeface="+mj-lt"/>
              </a:rPr>
              <a:t>besonderem Förderbedarf im KIGA – </a:t>
            </a:r>
            <a:r>
              <a:rPr lang="de-CH" sz="4000" i="1" dirty="0">
                <a:solidFill>
                  <a:srgbClr val="0070C0"/>
                </a:solidFill>
                <a:latin typeface="+mj-lt"/>
              </a:rPr>
              <a:t>Anna </a:t>
            </a:r>
            <a:r>
              <a:rPr lang="de-CH" sz="4000" i="1" dirty="0" err="1">
                <a:solidFill>
                  <a:srgbClr val="0070C0"/>
                </a:solidFill>
                <a:latin typeface="+mj-lt"/>
              </a:rPr>
              <a:t>Geisseler</a:t>
            </a:r>
            <a:endParaRPr lang="de-CH" sz="4000" dirty="0">
              <a:solidFill>
                <a:srgbClr val="0070C0"/>
              </a:solidFill>
              <a:latin typeface="+mj-lt"/>
            </a:endParaRPr>
          </a:p>
        </p:txBody>
      </p:sp>
      <p:pic>
        <p:nvPicPr>
          <p:cNvPr id="5" name="Inhaltsplatzhalter 4"/>
          <p:cNvPicPr>
            <a:picLocks noGrp="1" noChangeAspect="1"/>
          </p:cNvPicPr>
          <p:nvPr>
            <p:ph sz="half" idx="1"/>
          </p:nvPr>
        </p:nvPicPr>
        <p:blipFill>
          <a:blip r:embed="rId3"/>
          <a:stretch>
            <a:fillRect/>
          </a:stretch>
        </p:blipFill>
        <p:spPr>
          <a:xfrm>
            <a:off x="1053233" y="2433484"/>
            <a:ext cx="5028245" cy="3362632"/>
          </a:xfrm>
          <a:prstGeom prst="rect">
            <a:avLst/>
          </a:prstGeom>
        </p:spPr>
      </p:pic>
      <p:pic>
        <p:nvPicPr>
          <p:cNvPr id="7" name="Inhaltsplatzhalter 6"/>
          <p:cNvPicPr>
            <a:picLocks noGrp="1" noChangeAspect="1"/>
          </p:cNvPicPr>
          <p:nvPr>
            <p:ph sz="half" idx="2"/>
          </p:nvPr>
        </p:nvPicPr>
        <p:blipFill>
          <a:blip r:embed="rId4"/>
          <a:stretch>
            <a:fillRect/>
          </a:stretch>
        </p:blipFill>
        <p:spPr>
          <a:xfrm>
            <a:off x="6081479" y="3215148"/>
            <a:ext cx="6001752" cy="2039240"/>
          </a:xfrm>
          <a:prstGeom prst="rect">
            <a:avLst/>
          </a:prstGeom>
        </p:spPr>
      </p:pic>
      <p:sp>
        <p:nvSpPr>
          <p:cNvPr id="6" name="Ellipse 5"/>
          <p:cNvSpPr/>
          <p:nvPr/>
        </p:nvSpPr>
        <p:spPr>
          <a:xfrm>
            <a:off x="3377381" y="3996814"/>
            <a:ext cx="1578077" cy="1415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0287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89212" y="446087"/>
            <a:ext cx="3505199" cy="1152525"/>
          </a:xfrm>
        </p:spPr>
        <p:txBody>
          <a:bodyPr>
            <a:normAutofit fontScale="90000"/>
          </a:bodyPr>
          <a:lstStyle/>
          <a:p>
            <a:r>
              <a:rPr lang="de-CH" dirty="0"/>
              <a:t>Integration / Inklusion eines Kindes mit besonderem Förderbedarf im KIGA</a:t>
            </a:r>
            <a:br>
              <a:rPr lang="de-CH" dirty="0"/>
            </a:br>
            <a:endParaRPr lang="de-CH" dirty="0"/>
          </a:p>
        </p:txBody>
      </p:sp>
      <p:sp>
        <p:nvSpPr>
          <p:cNvPr id="4" name="Textplatzhalter 3"/>
          <p:cNvSpPr>
            <a:spLocks noGrp="1"/>
          </p:cNvSpPr>
          <p:nvPr>
            <p:ph type="body" sz="half" idx="2"/>
          </p:nvPr>
        </p:nvSpPr>
        <p:spPr/>
        <p:txBody>
          <a:bodyPr/>
          <a:lstStyle/>
          <a:p>
            <a:r>
              <a:rPr lang="de-CH" dirty="0"/>
              <a:t>Carlo</a:t>
            </a:r>
          </a:p>
          <a:p>
            <a:r>
              <a:rPr lang="de-CH" dirty="0"/>
              <a:t> </a:t>
            </a:r>
          </a:p>
          <a:p>
            <a:r>
              <a:rPr lang="de-CH" dirty="0"/>
              <a:t>Entwicklungsbild</a:t>
            </a:r>
          </a:p>
          <a:p>
            <a:r>
              <a:rPr lang="de-CH" dirty="0"/>
              <a:t>Umsetzung der Integration / Inklusion</a:t>
            </a:r>
          </a:p>
          <a:p>
            <a:r>
              <a:rPr lang="de-CH" dirty="0"/>
              <a:t> </a:t>
            </a:r>
          </a:p>
          <a:p>
            <a:r>
              <a:rPr lang="de-CH" b="1" dirty="0"/>
              <a:t>Im Zentrum stehen</a:t>
            </a:r>
            <a:r>
              <a:rPr lang="de-CH" b="1" dirty="0" smtClean="0"/>
              <a:t>:</a:t>
            </a:r>
            <a:endParaRPr lang="de-CH" b="1" dirty="0"/>
          </a:p>
          <a:p>
            <a:r>
              <a:rPr lang="de-CH" dirty="0"/>
              <a:t>Alltagsorientierung</a:t>
            </a:r>
          </a:p>
          <a:p>
            <a:r>
              <a:rPr lang="de-CH" dirty="0"/>
              <a:t>Selbständigkeit</a:t>
            </a:r>
          </a:p>
          <a:p>
            <a:r>
              <a:rPr lang="de-CH" dirty="0"/>
              <a:t>Soziale Kompetenzen</a:t>
            </a:r>
          </a:p>
          <a:p>
            <a:r>
              <a:rPr lang="de-CH" dirty="0"/>
              <a:t> </a:t>
            </a:r>
          </a:p>
          <a:p>
            <a:r>
              <a:rPr lang="de-CH" dirty="0"/>
              <a:t>Handreichung S. 27</a:t>
            </a:r>
          </a:p>
        </p:txBody>
      </p:sp>
      <p:pic>
        <p:nvPicPr>
          <p:cNvPr id="5" name="Inhaltsplatzhalter 4" descr="E:\Bilder Lino 201516\20160126_135107.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4411" y="1313439"/>
            <a:ext cx="2076195" cy="4152207"/>
          </a:xfrm>
          <a:prstGeom prst="rect">
            <a:avLst/>
          </a:prstGeom>
          <a:noFill/>
          <a:ln>
            <a:noFill/>
          </a:ln>
        </p:spPr>
      </p:pic>
      <p:pic>
        <p:nvPicPr>
          <p:cNvPr id="6" name="Grafik 5" descr="C:\Users\Anna Geisseler\Dropbox\Schule Wittnau\1516\KIGA\Bilder Lino\20160119_09193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3010" y="1314651"/>
            <a:ext cx="2505075" cy="4150995"/>
          </a:xfrm>
          <a:prstGeom prst="rect">
            <a:avLst/>
          </a:prstGeom>
          <a:noFill/>
          <a:ln>
            <a:noFill/>
          </a:ln>
        </p:spPr>
      </p:pic>
    </p:spTree>
    <p:extLst>
      <p:ext uri="{BB962C8B-B14F-4D97-AF65-F5344CB8AC3E}">
        <p14:creationId xmlns:p14="http://schemas.microsoft.com/office/powerpoint/2010/main" val="2216194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IHP im </a:t>
            </a:r>
            <a:r>
              <a:rPr lang="de-CH" dirty="0" smtClean="0"/>
              <a:t>KIGA</a:t>
            </a:r>
            <a:r>
              <a:rPr lang="de-CH" dirty="0"/>
              <a:t/>
            </a:r>
            <a:br>
              <a:rPr lang="de-CH" dirty="0"/>
            </a:br>
            <a:r>
              <a:rPr lang="de-CH" dirty="0"/>
              <a:t>Drei Leitgedanken für die Förderung</a:t>
            </a:r>
          </a:p>
        </p:txBody>
      </p:sp>
      <p:sp>
        <p:nvSpPr>
          <p:cNvPr id="4" name="Textplatzhalter 3"/>
          <p:cNvSpPr>
            <a:spLocks noGrp="1"/>
          </p:cNvSpPr>
          <p:nvPr>
            <p:ph type="body" sz="half" idx="2"/>
          </p:nvPr>
        </p:nvSpPr>
        <p:spPr/>
        <p:txBody>
          <a:bodyPr/>
          <a:lstStyle/>
          <a:p>
            <a:pPr marL="285750" indent="-285750">
              <a:buFont typeface="Arial" panose="020B0604020202020204" pitchFamily="34" charset="0"/>
              <a:buChar char="•"/>
            </a:pPr>
            <a:r>
              <a:rPr lang="de-CH" dirty="0" smtClean="0"/>
              <a:t>Basisfunktionen </a:t>
            </a:r>
            <a:r>
              <a:rPr lang="de-CH" dirty="0"/>
              <a:t>des Lernens stärken</a:t>
            </a:r>
          </a:p>
          <a:p>
            <a:r>
              <a:rPr lang="de-CH" dirty="0" smtClean="0">
                <a:sym typeface="Wingdings" panose="05000000000000000000" pitchFamily="2" charset="2"/>
              </a:rPr>
              <a:t>	 </a:t>
            </a:r>
            <a:r>
              <a:rPr lang="de-CH" dirty="0" smtClean="0"/>
              <a:t>Emotionalität</a:t>
            </a:r>
            <a:r>
              <a:rPr lang="de-CH" dirty="0"/>
              <a:t>, Motorik, </a:t>
            </a:r>
            <a:r>
              <a:rPr lang="de-CH" dirty="0" smtClean="0"/>
              <a:t>	Wahrnehmung</a:t>
            </a:r>
            <a:r>
              <a:rPr lang="de-CH" dirty="0"/>
              <a:t>, Kognition, </a:t>
            </a:r>
            <a:r>
              <a:rPr lang="de-CH" dirty="0" smtClean="0"/>
              <a:t>	Sprache</a:t>
            </a:r>
            <a:endParaRPr lang="de-CH" dirty="0"/>
          </a:p>
          <a:p>
            <a:r>
              <a:rPr lang="de-CH" dirty="0"/>
              <a:t> </a:t>
            </a:r>
          </a:p>
          <a:p>
            <a:pPr marL="285750" indent="-285750">
              <a:buFont typeface="Arial" panose="020B0604020202020204" pitchFamily="34" charset="0"/>
              <a:buChar char="•"/>
            </a:pPr>
            <a:r>
              <a:rPr lang="de-CH" dirty="0" smtClean="0"/>
              <a:t>Gemeinschaftsfähigkeit </a:t>
            </a:r>
            <a:r>
              <a:rPr lang="de-CH" dirty="0"/>
              <a:t>fördern</a:t>
            </a:r>
          </a:p>
          <a:p>
            <a:r>
              <a:rPr lang="de-CH" dirty="0"/>
              <a:t> </a:t>
            </a:r>
          </a:p>
          <a:p>
            <a:pPr marL="285750" indent="-285750">
              <a:buFont typeface="Arial" panose="020B0604020202020204" pitchFamily="34" charset="0"/>
              <a:buChar char="•"/>
            </a:pPr>
            <a:r>
              <a:rPr lang="de-CH" dirty="0" smtClean="0"/>
              <a:t>Voraussetzungen </a:t>
            </a:r>
            <a:r>
              <a:rPr lang="de-CH" dirty="0"/>
              <a:t>für das schulische Lernen schaffen</a:t>
            </a:r>
          </a:p>
          <a:p>
            <a:r>
              <a:rPr lang="de-CH" dirty="0"/>
              <a:t> </a:t>
            </a:r>
          </a:p>
          <a:p>
            <a:r>
              <a:rPr lang="de-CH" dirty="0"/>
              <a:t> </a:t>
            </a:r>
            <a:r>
              <a:rPr lang="de-CH" dirty="0" smtClean="0"/>
              <a:t> </a:t>
            </a:r>
            <a:r>
              <a:rPr lang="de-CH" dirty="0"/>
              <a:t>(Handreichung S. 22)</a:t>
            </a:r>
          </a:p>
          <a:p>
            <a:endParaRPr lang="de-CH" dirty="0"/>
          </a:p>
        </p:txBody>
      </p:sp>
      <p:pic>
        <p:nvPicPr>
          <p:cNvPr id="5" name="Inhaltsplatzhalter 4" descr="C:\Users\Anna Geisseler\Desktop\ASS_Inklusion.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23013" y="557137"/>
            <a:ext cx="5181600" cy="5192864"/>
          </a:xfrm>
          <a:prstGeom prst="rect">
            <a:avLst/>
          </a:prstGeom>
          <a:noFill/>
          <a:ln>
            <a:noFill/>
          </a:ln>
        </p:spPr>
      </p:pic>
    </p:spTree>
    <p:extLst>
      <p:ext uri="{BB962C8B-B14F-4D97-AF65-F5344CB8AC3E}">
        <p14:creationId xmlns:p14="http://schemas.microsoft.com/office/powerpoint/2010/main" val="4020965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stretch>
            <a:fillRect/>
          </a:stretch>
        </p:blipFill>
        <p:spPr>
          <a:xfrm>
            <a:off x="5979537" y="2357040"/>
            <a:ext cx="5800000" cy="3170303"/>
          </a:xfrm>
          <a:prstGeom prst="rect">
            <a:avLst/>
          </a:prstGeom>
        </p:spPr>
      </p:pic>
      <p:sp>
        <p:nvSpPr>
          <p:cNvPr id="2" name="Titel 1"/>
          <p:cNvSpPr>
            <a:spLocks noGrp="1"/>
          </p:cNvSpPr>
          <p:nvPr>
            <p:ph type="title"/>
          </p:nvPr>
        </p:nvSpPr>
        <p:spPr>
          <a:xfrm>
            <a:off x="2592924" y="624110"/>
            <a:ext cx="8911687" cy="1809374"/>
          </a:xfrm>
        </p:spPr>
        <p:txBody>
          <a:bodyPr>
            <a:normAutofit fontScale="90000"/>
          </a:bodyPr>
          <a:lstStyle/>
          <a:p>
            <a:pPr lvl="1" algn="l" defTabSz="457200" rtl="0">
              <a:spcBef>
                <a:spcPct val="0"/>
              </a:spcBef>
            </a:pPr>
            <a:r>
              <a:rPr lang="de-CH" sz="4000" dirty="0">
                <a:solidFill>
                  <a:schemeClr val="accent2">
                    <a:lumMod val="75000"/>
                  </a:schemeClr>
                </a:solidFill>
                <a:latin typeface="+mj-lt"/>
              </a:rPr>
              <a:t>Umgang mit </a:t>
            </a:r>
            <a:r>
              <a:rPr lang="de-CH" sz="4000" dirty="0" smtClean="0">
                <a:solidFill>
                  <a:schemeClr val="accent2">
                    <a:lumMod val="75000"/>
                  </a:schemeClr>
                </a:solidFill>
                <a:latin typeface="+mj-lt"/>
              </a:rPr>
              <a:t>unterschiedlichen </a:t>
            </a:r>
            <a:r>
              <a:rPr lang="de-CH" sz="4000" dirty="0">
                <a:solidFill>
                  <a:schemeClr val="accent2">
                    <a:lumMod val="75000"/>
                  </a:schemeClr>
                </a:solidFill>
                <a:latin typeface="+mj-lt"/>
              </a:rPr>
              <a:t>Lernvoraussetzungen im Regelunterricht – </a:t>
            </a:r>
            <a:r>
              <a:rPr lang="de-CH" sz="4000" i="1" dirty="0">
                <a:solidFill>
                  <a:schemeClr val="accent2">
                    <a:lumMod val="75000"/>
                  </a:schemeClr>
                </a:solidFill>
                <a:latin typeface="+mj-lt"/>
              </a:rPr>
              <a:t>Judith Fürst</a:t>
            </a:r>
            <a:r>
              <a:rPr lang="de-CH" i="1" dirty="0"/>
              <a:t/>
            </a:r>
            <a:br>
              <a:rPr lang="de-CH" i="1" dirty="0"/>
            </a:br>
            <a:endParaRPr lang="de-CH" dirty="0"/>
          </a:p>
        </p:txBody>
      </p:sp>
      <p:pic>
        <p:nvPicPr>
          <p:cNvPr id="7" name="Inhaltsplatzhalter 6"/>
          <p:cNvPicPr>
            <a:picLocks noGrp="1" noChangeAspect="1"/>
          </p:cNvPicPr>
          <p:nvPr>
            <p:ph sz="half" idx="1"/>
          </p:nvPr>
        </p:nvPicPr>
        <p:blipFill>
          <a:blip r:embed="rId4"/>
          <a:stretch>
            <a:fillRect/>
          </a:stretch>
        </p:blipFill>
        <p:spPr>
          <a:xfrm>
            <a:off x="672462" y="2433484"/>
            <a:ext cx="5307075" cy="3401296"/>
          </a:xfrm>
          <a:prstGeom prst="rect">
            <a:avLst/>
          </a:prstGeom>
        </p:spPr>
      </p:pic>
      <p:pic>
        <p:nvPicPr>
          <p:cNvPr id="10" name="Inhaltsplatzhalter 9"/>
          <p:cNvPicPr>
            <a:picLocks noGrp="1" noChangeAspect="1"/>
          </p:cNvPicPr>
          <p:nvPr>
            <p:ph sz="half" idx="2"/>
          </p:nvPr>
        </p:nvPicPr>
        <p:blipFill>
          <a:blip r:embed="rId5"/>
          <a:stretch>
            <a:fillRect/>
          </a:stretch>
        </p:blipFill>
        <p:spPr>
          <a:xfrm>
            <a:off x="5979537" y="5508445"/>
            <a:ext cx="5800000" cy="974241"/>
          </a:xfrm>
          <a:prstGeom prst="rect">
            <a:avLst/>
          </a:prstGeom>
        </p:spPr>
      </p:pic>
      <p:sp>
        <p:nvSpPr>
          <p:cNvPr id="8" name="Ellipse 7"/>
          <p:cNvSpPr/>
          <p:nvPr/>
        </p:nvSpPr>
        <p:spPr>
          <a:xfrm>
            <a:off x="1880657" y="4630994"/>
            <a:ext cx="1445342" cy="486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228924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27007" y="221226"/>
            <a:ext cx="9277606" cy="1238864"/>
          </a:xfrm>
        </p:spPr>
        <p:txBody>
          <a:bodyPr/>
          <a:lstStyle/>
          <a:p>
            <a:r>
              <a:rPr lang="de-CH" dirty="0"/>
              <a:t>Aufgaben der Schulischen Heilpädagogin</a:t>
            </a:r>
          </a:p>
        </p:txBody>
      </p:sp>
      <p:sp>
        <p:nvSpPr>
          <p:cNvPr id="3" name="Inhaltsplatzhalter 2"/>
          <p:cNvSpPr>
            <a:spLocks noGrp="1"/>
          </p:cNvSpPr>
          <p:nvPr>
            <p:ph idx="1"/>
          </p:nvPr>
        </p:nvSpPr>
        <p:spPr>
          <a:xfrm>
            <a:off x="2227006" y="1460090"/>
            <a:ext cx="9277606" cy="5397910"/>
          </a:xfrm>
        </p:spPr>
        <p:txBody>
          <a:bodyPr>
            <a:normAutofit fontScale="92500" lnSpcReduction="10000"/>
          </a:bodyPr>
          <a:lstStyle/>
          <a:p>
            <a:pPr>
              <a:lnSpc>
                <a:spcPct val="120000"/>
              </a:lnSpc>
              <a:buFont typeface="Arial" panose="020B0604020202020204" pitchFamily="34" charset="0"/>
              <a:buChar char="•"/>
            </a:pPr>
            <a:r>
              <a:rPr lang="de-CH" dirty="0">
                <a:latin typeface="Arial" panose="020B0604020202020204" pitchFamily="34" charset="0"/>
                <a:cs typeface="Arial" panose="020B0604020202020204" pitchFamily="34" charset="0"/>
              </a:rPr>
              <a:t>Die SHP trägt die Verantwortung für die ganzheitliche Erfassung und Förderung der Lernenden mit besonderen schulischen Bedürfnissen.</a:t>
            </a:r>
            <a:br>
              <a:rPr lang="de-CH" dirty="0">
                <a:latin typeface="Arial" panose="020B0604020202020204" pitchFamily="34" charset="0"/>
                <a:cs typeface="Arial" panose="020B0604020202020204" pitchFamily="34" charset="0"/>
              </a:rPr>
            </a:br>
            <a:r>
              <a:rPr lang="de-CH" dirty="0">
                <a:latin typeface="Arial" panose="020B0604020202020204" pitchFamily="34" charset="0"/>
                <a:cs typeface="Arial" panose="020B0604020202020204" pitchFamily="34" charset="0"/>
              </a:rPr>
              <a:t>Sie unterrichtet einzelne Lernende und Kleingruppen oder arbeitet mit ganzen </a:t>
            </a:r>
            <a:r>
              <a:rPr lang="de-CH" dirty="0" smtClean="0">
                <a:latin typeface="Arial" panose="020B0604020202020204" pitchFamily="34" charset="0"/>
                <a:cs typeface="Arial" panose="020B0604020202020204" pitchFamily="34" charset="0"/>
              </a:rPr>
              <a:t>Klassen.</a:t>
            </a:r>
            <a:endParaRPr lang="de-CH" dirty="0">
              <a:latin typeface="Arial" panose="020B0604020202020204" pitchFamily="34" charset="0"/>
              <a:cs typeface="Arial" panose="020B0604020202020204" pitchFamily="34" charset="0"/>
            </a:endParaRPr>
          </a:p>
          <a:p>
            <a:pPr>
              <a:lnSpc>
                <a:spcPct val="120000"/>
              </a:lnSpc>
              <a:buFont typeface="Arial" panose="020B0604020202020204" pitchFamily="34" charset="0"/>
              <a:buChar char="•"/>
            </a:pPr>
            <a:r>
              <a:rPr lang="de-CH" dirty="0">
                <a:latin typeface="Arial" panose="020B0604020202020204" pitchFamily="34" charset="0"/>
                <a:cs typeface="Arial" panose="020B0604020202020204" pitchFamily="34" charset="0"/>
              </a:rPr>
              <a:t>Unterstützt die KLP bei der differenzierten Beobachtung, unterstützt </a:t>
            </a:r>
            <a:r>
              <a:rPr lang="de-CH" dirty="0" err="1">
                <a:latin typeface="Arial" panose="020B0604020202020204" pitchFamily="34" charset="0"/>
                <a:cs typeface="Arial" panose="020B0604020202020204" pitchFamily="34" charset="0"/>
              </a:rPr>
              <a:t>SuS</a:t>
            </a:r>
            <a:r>
              <a:rPr lang="de-CH" dirty="0">
                <a:latin typeface="Arial" panose="020B0604020202020204" pitchFamily="34" charset="0"/>
                <a:cs typeface="Arial" panose="020B0604020202020204" pitchFamily="34" charset="0"/>
              </a:rPr>
              <a:t> mit Schulleistungsschwierigkeiten dabei, dem aktuellen Schulstoff folgen zu können.</a:t>
            </a:r>
          </a:p>
          <a:p>
            <a:pPr>
              <a:lnSpc>
                <a:spcPct val="120000"/>
              </a:lnSpc>
              <a:buFont typeface="Arial" panose="020B0604020202020204" pitchFamily="34" charset="0"/>
              <a:buChar char="•"/>
            </a:pPr>
            <a:r>
              <a:rPr lang="de-CH" dirty="0">
                <a:latin typeface="Arial" panose="020B0604020202020204" pitchFamily="34" charset="0"/>
                <a:cs typeface="Arial" panose="020B0604020202020204" pitchFamily="34" charset="0"/>
              </a:rPr>
              <a:t>Falls nötig, vereinfacht sie den Schulstoff, reduziert ihn auf die wichtigsten Lehrplanziele, passt ihn mengenmässig an und stellt Hilfsmittel für einzelne </a:t>
            </a:r>
            <a:r>
              <a:rPr lang="de-CH" dirty="0" err="1">
                <a:latin typeface="Arial" panose="020B0604020202020204" pitchFamily="34" charset="0"/>
                <a:cs typeface="Arial" panose="020B0604020202020204" pitchFamily="34" charset="0"/>
              </a:rPr>
              <a:t>SuS</a:t>
            </a:r>
            <a:r>
              <a:rPr lang="de-CH" dirty="0">
                <a:latin typeface="Arial" panose="020B0604020202020204" pitchFamily="34" charset="0"/>
                <a:cs typeface="Arial" panose="020B0604020202020204" pitchFamily="34" charset="0"/>
              </a:rPr>
              <a:t> oder kleinere Gruppen zur Verfügung.</a:t>
            </a:r>
          </a:p>
          <a:p>
            <a:pPr>
              <a:lnSpc>
                <a:spcPct val="120000"/>
              </a:lnSpc>
              <a:buFont typeface="Arial" panose="020B0604020202020204" pitchFamily="34" charset="0"/>
              <a:buChar char="•"/>
            </a:pPr>
            <a:r>
              <a:rPr lang="de-CH" dirty="0">
                <a:latin typeface="Arial" panose="020B0604020202020204" pitchFamily="34" charset="0"/>
                <a:cs typeface="Arial" panose="020B0604020202020204" pitchFamily="34" charset="0"/>
              </a:rPr>
              <a:t>Formuliert individuelle Lernziele in Absprache mit der KLP und bei Bedarf mit dem SPD, plant gemeinsam mit der KLP die Lektionen im </a:t>
            </a:r>
            <a:r>
              <a:rPr lang="de-CH" dirty="0" err="1">
                <a:latin typeface="Arial" panose="020B0604020202020204" pitchFamily="34" charset="0"/>
                <a:cs typeface="Arial" panose="020B0604020202020204" pitchFamily="34" charset="0"/>
              </a:rPr>
              <a:t>Teamteaching</a:t>
            </a:r>
            <a:r>
              <a:rPr lang="de-CH" dirty="0">
                <a:latin typeface="Arial" panose="020B0604020202020204" pitchFamily="34" charset="0"/>
                <a:cs typeface="Arial" panose="020B0604020202020204" pitchFamily="34" charset="0"/>
              </a:rPr>
              <a:t>, das heisst Arbeit am aktuellen Schulstoff und den </a:t>
            </a:r>
            <a:r>
              <a:rPr lang="de-CH" dirty="0" smtClean="0">
                <a:latin typeface="Arial" panose="020B0604020202020204" pitchFamily="34" charset="0"/>
                <a:cs typeface="Arial" panose="020B0604020202020204" pitchFamily="34" charset="0"/>
              </a:rPr>
              <a:t>Klassenlernzielen.</a:t>
            </a:r>
            <a:endParaRPr lang="de-CH" dirty="0">
              <a:latin typeface="Arial" panose="020B0604020202020204" pitchFamily="34" charset="0"/>
              <a:cs typeface="Arial" panose="020B0604020202020204" pitchFamily="34" charset="0"/>
            </a:endParaRPr>
          </a:p>
          <a:p>
            <a:pPr>
              <a:lnSpc>
                <a:spcPct val="120000"/>
              </a:lnSpc>
              <a:buFont typeface="Arial" panose="020B0604020202020204" pitchFamily="34" charset="0"/>
              <a:buChar char="•"/>
            </a:pPr>
            <a:r>
              <a:rPr lang="de-CH" dirty="0">
                <a:latin typeface="Arial" panose="020B0604020202020204" pitchFamily="34" charset="0"/>
                <a:cs typeface="Arial" panose="020B0604020202020204" pitchFamily="34" charset="0"/>
              </a:rPr>
              <a:t>Für Lernende mit besonderen Begabungen stellt die SHP zusätzlich zum Pflichtstoff herausfordernde Aufgaben und Lernangebote bereit</a:t>
            </a:r>
          </a:p>
          <a:p>
            <a:pPr>
              <a:lnSpc>
                <a:spcPct val="120000"/>
              </a:lnSpc>
              <a:buFont typeface="Arial" panose="020B0604020202020204" pitchFamily="34" charset="0"/>
              <a:buChar char="•"/>
            </a:pPr>
            <a:r>
              <a:rPr lang="de-CH" dirty="0">
                <a:latin typeface="Arial" panose="020B0604020202020204" pitchFamily="34" charset="0"/>
                <a:cs typeface="Arial" panose="020B0604020202020204" pitchFamily="34" charset="0"/>
              </a:rPr>
              <a:t>Neben der Förderung der Sachkompetenz ist der SHP auch die Förderung der Sozial- und Selbstkompetenz ein Anliegen. </a:t>
            </a:r>
          </a:p>
          <a:p>
            <a:pPr>
              <a:buFont typeface="Arial" panose="020B0604020202020204" pitchFamily="34" charset="0"/>
              <a:buChar char="•"/>
            </a:pPr>
            <a:r>
              <a:rPr lang="de-CH" dirty="0">
                <a:latin typeface="Arial" panose="020B0604020202020204" pitchFamily="34" charset="0"/>
                <a:cs typeface="Arial" panose="020B0604020202020204" pitchFamily="34" charset="0"/>
              </a:rPr>
              <a:t>Die SHP gibt einen Quartalsbericht an die SL über die Arbeit in den </a:t>
            </a:r>
            <a:r>
              <a:rPr lang="de-CH" dirty="0" smtClean="0">
                <a:latin typeface="Arial" panose="020B0604020202020204" pitchFamily="34" charset="0"/>
                <a:cs typeface="Arial" panose="020B0604020202020204" pitchFamily="34" charset="0"/>
              </a:rPr>
              <a:t>Klassen.</a:t>
            </a:r>
            <a:endParaRPr lang="de-CH" dirty="0">
              <a:latin typeface="Arial" panose="020B0604020202020204" pitchFamily="34" charset="0"/>
              <a:cs typeface="Arial" panose="020B0604020202020204" pitchFamily="34" charset="0"/>
            </a:endParaRPr>
          </a:p>
          <a:p>
            <a:pPr>
              <a:buFont typeface="Arial" panose="020B0604020202020204" pitchFamily="34" charset="0"/>
              <a:buChar char="•"/>
            </a:pPr>
            <a:endParaRPr lang="de-CH" dirty="0"/>
          </a:p>
        </p:txBody>
      </p:sp>
    </p:spTree>
    <p:extLst>
      <p:ext uri="{BB962C8B-B14F-4D97-AF65-F5344CB8AC3E}">
        <p14:creationId xmlns:p14="http://schemas.microsoft.com/office/powerpoint/2010/main" val="3706499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Fetze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835</Words>
  <Application>Microsoft Office PowerPoint</Application>
  <PresentationFormat>Benutzerdefiniert</PresentationFormat>
  <Paragraphs>117</Paragraphs>
  <Slides>17</Slides>
  <Notes>17</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Fetzen</vt:lpstr>
      <vt:lpstr>Umgang mit unterschiedlichen Lernvoraussetzungen von Kindern</vt:lpstr>
      <vt:lpstr>Ablauf</vt:lpstr>
      <vt:lpstr>Schulen WOW, Oberes Fricktal</vt:lpstr>
      <vt:lpstr>Handreichung Heilpädagogik als Arbeitsinstrument vorstellen</vt:lpstr>
      <vt:lpstr>Integration eines Kindes mit besonderem Förderbedarf im KIGA – Anna Geisseler</vt:lpstr>
      <vt:lpstr>Integration / Inklusion eines Kindes mit besonderem Förderbedarf im KIGA </vt:lpstr>
      <vt:lpstr>IHP im KIGA Drei Leitgedanken für die Förderung</vt:lpstr>
      <vt:lpstr>Umgang mit unterschiedlichen Lernvoraussetzungen im Regelunterricht – Judith Fürst </vt:lpstr>
      <vt:lpstr>Aufgaben der Schulischen Heilpädagogin</vt:lpstr>
      <vt:lpstr>Das Schulische Standortgespräch / Förderplan</vt:lpstr>
      <vt:lpstr>Nachteilsausgleich</vt:lpstr>
      <vt:lpstr>Therapien</vt:lpstr>
      <vt:lpstr>Individuelle Entwicklung</vt:lpstr>
      <vt:lpstr>Begabungsförderung an der Schule Wölflinswil – Corinne Tögel </vt:lpstr>
      <vt:lpstr>Begabungsförderungskonzept der Schule Wölflinswil </vt:lpstr>
      <vt:lpstr> </vt:lpstr>
      <vt:lpstr>Fragen und Diskussionen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Umgang mit verschiedenen Lernvoraussetzungen von Kindern</dc:title>
  <dc:creator>Corinne Tögel</dc:creator>
  <cp:lastModifiedBy>Work</cp:lastModifiedBy>
  <cp:revision>29</cp:revision>
  <cp:lastPrinted>2016-05-08T08:32:25Z</cp:lastPrinted>
  <dcterms:created xsi:type="dcterms:W3CDTF">2016-04-21T05:28:17Z</dcterms:created>
  <dcterms:modified xsi:type="dcterms:W3CDTF">2016-05-08T08:33:01Z</dcterms:modified>
</cp:coreProperties>
</file>