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8"/>
  </p:notesMasterIdLst>
  <p:sldIdLst>
    <p:sldId id="268" r:id="rId3"/>
    <p:sldId id="269" r:id="rId4"/>
    <p:sldId id="287" r:id="rId5"/>
    <p:sldId id="275" r:id="rId6"/>
    <p:sldId id="272" r:id="rId7"/>
    <p:sldId id="265" r:id="rId8"/>
    <p:sldId id="271" r:id="rId9"/>
    <p:sldId id="276" r:id="rId10"/>
    <p:sldId id="257" r:id="rId11"/>
    <p:sldId id="273" r:id="rId12"/>
    <p:sldId id="288" r:id="rId13"/>
    <p:sldId id="289" r:id="rId14"/>
    <p:sldId id="278" r:id="rId15"/>
    <p:sldId id="279" r:id="rId16"/>
    <p:sldId id="280" r:id="rId17"/>
    <p:sldId id="281" r:id="rId18"/>
    <p:sldId id="282" r:id="rId19"/>
    <p:sldId id="283" r:id="rId20"/>
    <p:sldId id="284" r:id="rId21"/>
    <p:sldId id="285" r:id="rId22"/>
    <p:sldId id="286" r:id="rId23"/>
    <p:sldId id="290" r:id="rId24"/>
    <p:sldId id="292" r:id="rId25"/>
    <p:sldId id="291" r:id="rId26"/>
    <p:sldId id="293" r:id="rId27"/>
  </p:sldIdLst>
  <p:sldSz cx="9144000" cy="6858000" type="screen4x3"/>
  <p:notesSz cx="6811963" cy="99425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66CC"/>
    <a:srgbClr val="CC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30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C4D0C-065A-44BF-AAE3-292CF47245A8}" type="doc">
      <dgm:prSet loTypeId="urn:microsoft.com/office/officeart/2005/8/layout/hProcess9" loCatId="process" qsTypeId="urn:microsoft.com/office/officeart/2005/8/quickstyle/simple1" qsCatId="simple" csTypeId="urn:microsoft.com/office/officeart/2005/8/colors/accent1_2" csCatId="accent1" phldr="1"/>
      <dgm:spPr/>
    </dgm:pt>
    <dgm:pt modelId="{708915BD-747B-47CE-866A-8CED41C61D38}">
      <dgm:prSet phldrT="[Text]"/>
      <dgm:spPr/>
      <dgm:t>
        <a:bodyPr/>
        <a:lstStyle/>
        <a:p>
          <a:r>
            <a:rPr lang="de-CH" dirty="0" smtClean="0"/>
            <a:t>Inhalte</a:t>
          </a:r>
          <a:endParaRPr lang="de-CH" dirty="0"/>
        </a:p>
      </dgm:t>
    </dgm:pt>
    <dgm:pt modelId="{25BA9C4C-0467-4F24-9AF9-F0C2F48FDB56}" type="parTrans" cxnId="{0F1448E0-6FE8-49D9-A518-B358F5BC69BD}">
      <dgm:prSet/>
      <dgm:spPr/>
      <dgm:t>
        <a:bodyPr/>
        <a:lstStyle/>
        <a:p>
          <a:endParaRPr lang="de-CH"/>
        </a:p>
      </dgm:t>
    </dgm:pt>
    <dgm:pt modelId="{176CFA0A-5A09-4CD1-AF29-B69B34E6D0F3}" type="sibTrans" cxnId="{0F1448E0-6FE8-49D9-A518-B358F5BC69BD}">
      <dgm:prSet/>
      <dgm:spPr/>
      <dgm:t>
        <a:bodyPr/>
        <a:lstStyle/>
        <a:p>
          <a:endParaRPr lang="de-CH"/>
        </a:p>
      </dgm:t>
    </dgm:pt>
    <dgm:pt modelId="{68B42720-6304-4780-9387-738DDD670414}">
      <dgm:prSet phldrT="[Text]"/>
      <dgm:spPr/>
      <dgm:t>
        <a:bodyPr/>
        <a:lstStyle/>
        <a:p>
          <a:r>
            <a:rPr lang="de-CH" dirty="0" smtClean="0"/>
            <a:t>Lernziele</a:t>
          </a:r>
          <a:endParaRPr lang="de-CH" dirty="0"/>
        </a:p>
      </dgm:t>
    </dgm:pt>
    <dgm:pt modelId="{D04D8DE2-D5AB-4451-AF4C-FD65C5506C17}" type="parTrans" cxnId="{63050092-D92C-4F18-97FB-7CA60AE39406}">
      <dgm:prSet/>
      <dgm:spPr/>
      <dgm:t>
        <a:bodyPr/>
        <a:lstStyle/>
        <a:p>
          <a:endParaRPr lang="de-CH"/>
        </a:p>
      </dgm:t>
    </dgm:pt>
    <dgm:pt modelId="{7082DD4C-C501-4D33-BAD6-546E18F5572A}" type="sibTrans" cxnId="{63050092-D92C-4F18-97FB-7CA60AE39406}">
      <dgm:prSet/>
      <dgm:spPr/>
      <dgm:t>
        <a:bodyPr/>
        <a:lstStyle/>
        <a:p>
          <a:endParaRPr lang="de-CH"/>
        </a:p>
      </dgm:t>
    </dgm:pt>
    <dgm:pt modelId="{49C1F7A9-FD0C-4B4A-9BCE-678C3345D809}">
      <dgm:prSet phldrT="[Text]"/>
      <dgm:spPr/>
      <dgm:t>
        <a:bodyPr/>
        <a:lstStyle/>
        <a:p>
          <a:r>
            <a:rPr lang="de-CH" dirty="0" smtClean="0"/>
            <a:t>Kompetenzen</a:t>
          </a:r>
          <a:endParaRPr lang="de-CH" dirty="0"/>
        </a:p>
      </dgm:t>
    </dgm:pt>
    <dgm:pt modelId="{5A391CA5-3B54-409F-945D-ED3018190D29}" type="parTrans" cxnId="{E79B069A-5400-429D-A03E-7CF139CD5728}">
      <dgm:prSet/>
      <dgm:spPr/>
      <dgm:t>
        <a:bodyPr/>
        <a:lstStyle/>
        <a:p>
          <a:endParaRPr lang="de-CH"/>
        </a:p>
      </dgm:t>
    </dgm:pt>
    <dgm:pt modelId="{AB086013-5949-432E-8AA0-30B36D3A28D1}" type="sibTrans" cxnId="{E79B069A-5400-429D-A03E-7CF139CD5728}">
      <dgm:prSet/>
      <dgm:spPr/>
      <dgm:t>
        <a:bodyPr/>
        <a:lstStyle/>
        <a:p>
          <a:endParaRPr lang="de-CH"/>
        </a:p>
      </dgm:t>
    </dgm:pt>
    <dgm:pt modelId="{E203B41A-142A-462D-BA03-B158D1CBDD66}" type="pres">
      <dgm:prSet presAssocID="{6DAC4D0C-065A-44BF-AAE3-292CF47245A8}" presName="CompostProcess" presStyleCnt="0">
        <dgm:presLayoutVars>
          <dgm:dir/>
          <dgm:resizeHandles val="exact"/>
        </dgm:presLayoutVars>
      </dgm:prSet>
      <dgm:spPr/>
    </dgm:pt>
    <dgm:pt modelId="{83A7CAAD-70C2-4DF8-8E64-1703EBBE4D21}" type="pres">
      <dgm:prSet presAssocID="{6DAC4D0C-065A-44BF-AAE3-292CF47245A8}" presName="arrow" presStyleLbl="bgShp" presStyleIdx="0" presStyleCnt="1"/>
      <dgm:spPr/>
    </dgm:pt>
    <dgm:pt modelId="{40D9FBB4-7ED1-46C0-8214-FC43D875D483}" type="pres">
      <dgm:prSet presAssocID="{6DAC4D0C-065A-44BF-AAE3-292CF47245A8}" presName="linearProcess" presStyleCnt="0"/>
      <dgm:spPr/>
    </dgm:pt>
    <dgm:pt modelId="{C73DB4F8-172D-41AE-94D8-3706441F3BC9}" type="pres">
      <dgm:prSet presAssocID="{708915BD-747B-47CE-866A-8CED41C61D38}" presName="textNode" presStyleLbl="node1" presStyleIdx="0" presStyleCnt="3">
        <dgm:presLayoutVars>
          <dgm:bulletEnabled val="1"/>
        </dgm:presLayoutVars>
      </dgm:prSet>
      <dgm:spPr/>
      <dgm:t>
        <a:bodyPr/>
        <a:lstStyle/>
        <a:p>
          <a:endParaRPr lang="de-CH"/>
        </a:p>
      </dgm:t>
    </dgm:pt>
    <dgm:pt modelId="{4534E4C8-4887-40A1-B275-4A1DE994C390}" type="pres">
      <dgm:prSet presAssocID="{176CFA0A-5A09-4CD1-AF29-B69B34E6D0F3}" presName="sibTrans" presStyleCnt="0"/>
      <dgm:spPr/>
    </dgm:pt>
    <dgm:pt modelId="{4C187788-4A58-4514-A78C-81BA7BD90BEE}" type="pres">
      <dgm:prSet presAssocID="{68B42720-6304-4780-9387-738DDD670414}" presName="textNode" presStyleLbl="node1" presStyleIdx="1" presStyleCnt="3">
        <dgm:presLayoutVars>
          <dgm:bulletEnabled val="1"/>
        </dgm:presLayoutVars>
      </dgm:prSet>
      <dgm:spPr/>
      <dgm:t>
        <a:bodyPr/>
        <a:lstStyle/>
        <a:p>
          <a:endParaRPr lang="de-CH"/>
        </a:p>
      </dgm:t>
    </dgm:pt>
    <dgm:pt modelId="{4B3B616B-F8B2-4661-8FA4-BC51127996B6}" type="pres">
      <dgm:prSet presAssocID="{7082DD4C-C501-4D33-BAD6-546E18F5572A}" presName="sibTrans" presStyleCnt="0"/>
      <dgm:spPr/>
    </dgm:pt>
    <dgm:pt modelId="{D225A425-BBB6-4604-BFD4-ABC046178C08}" type="pres">
      <dgm:prSet presAssocID="{49C1F7A9-FD0C-4B4A-9BCE-678C3345D809}" presName="textNode" presStyleLbl="node1" presStyleIdx="2" presStyleCnt="3">
        <dgm:presLayoutVars>
          <dgm:bulletEnabled val="1"/>
        </dgm:presLayoutVars>
      </dgm:prSet>
      <dgm:spPr/>
      <dgm:t>
        <a:bodyPr/>
        <a:lstStyle/>
        <a:p>
          <a:endParaRPr lang="de-CH"/>
        </a:p>
      </dgm:t>
    </dgm:pt>
  </dgm:ptLst>
  <dgm:cxnLst>
    <dgm:cxn modelId="{E79B069A-5400-429D-A03E-7CF139CD5728}" srcId="{6DAC4D0C-065A-44BF-AAE3-292CF47245A8}" destId="{49C1F7A9-FD0C-4B4A-9BCE-678C3345D809}" srcOrd="2" destOrd="0" parTransId="{5A391CA5-3B54-409F-945D-ED3018190D29}" sibTransId="{AB086013-5949-432E-8AA0-30B36D3A28D1}"/>
    <dgm:cxn modelId="{180ED6A4-E89D-054E-B97B-5B4AC7A76A2A}" type="presOf" srcId="{49C1F7A9-FD0C-4B4A-9BCE-678C3345D809}" destId="{D225A425-BBB6-4604-BFD4-ABC046178C08}" srcOrd="0" destOrd="0" presId="urn:microsoft.com/office/officeart/2005/8/layout/hProcess9"/>
    <dgm:cxn modelId="{63050092-D92C-4F18-97FB-7CA60AE39406}" srcId="{6DAC4D0C-065A-44BF-AAE3-292CF47245A8}" destId="{68B42720-6304-4780-9387-738DDD670414}" srcOrd="1" destOrd="0" parTransId="{D04D8DE2-D5AB-4451-AF4C-FD65C5506C17}" sibTransId="{7082DD4C-C501-4D33-BAD6-546E18F5572A}"/>
    <dgm:cxn modelId="{DE8665F5-31AC-044E-9D18-7E7B8CD53B85}" type="presOf" srcId="{6DAC4D0C-065A-44BF-AAE3-292CF47245A8}" destId="{E203B41A-142A-462D-BA03-B158D1CBDD66}" srcOrd="0" destOrd="0" presId="urn:microsoft.com/office/officeart/2005/8/layout/hProcess9"/>
    <dgm:cxn modelId="{826414D5-AB52-8D46-BE1E-4A74BAA8F257}" type="presOf" srcId="{68B42720-6304-4780-9387-738DDD670414}" destId="{4C187788-4A58-4514-A78C-81BA7BD90BEE}" srcOrd="0" destOrd="0" presId="urn:microsoft.com/office/officeart/2005/8/layout/hProcess9"/>
    <dgm:cxn modelId="{69BE9F58-E042-334C-BA74-96A00D59713B}" type="presOf" srcId="{708915BD-747B-47CE-866A-8CED41C61D38}" destId="{C73DB4F8-172D-41AE-94D8-3706441F3BC9}" srcOrd="0" destOrd="0" presId="urn:microsoft.com/office/officeart/2005/8/layout/hProcess9"/>
    <dgm:cxn modelId="{0F1448E0-6FE8-49D9-A518-B358F5BC69BD}" srcId="{6DAC4D0C-065A-44BF-AAE3-292CF47245A8}" destId="{708915BD-747B-47CE-866A-8CED41C61D38}" srcOrd="0" destOrd="0" parTransId="{25BA9C4C-0467-4F24-9AF9-F0C2F48FDB56}" sibTransId="{176CFA0A-5A09-4CD1-AF29-B69B34E6D0F3}"/>
    <dgm:cxn modelId="{83F5E092-629F-084D-BBAA-A3FE79357987}" type="presParOf" srcId="{E203B41A-142A-462D-BA03-B158D1CBDD66}" destId="{83A7CAAD-70C2-4DF8-8E64-1703EBBE4D21}" srcOrd="0" destOrd="0" presId="urn:microsoft.com/office/officeart/2005/8/layout/hProcess9"/>
    <dgm:cxn modelId="{6E23642E-2C2B-F540-8535-B71809C36CA3}" type="presParOf" srcId="{E203B41A-142A-462D-BA03-B158D1CBDD66}" destId="{40D9FBB4-7ED1-46C0-8214-FC43D875D483}" srcOrd="1" destOrd="0" presId="urn:microsoft.com/office/officeart/2005/8/layout/hProcess9"/>
    <dgm:cxn modelId="{01625781-B553-4C4A-BCBC-026C3E9F5A3D}" type="presParOf" srcId="{40D9FBB4-7ED1-46C0-8214-FC43D875D483}" destId="{C73DB4F8-172D-41AE-94D8-3706441F3BC9}" srcOrd="0" destOrd="0" presId="urn:microsoft.com/office/officeart/2005/8/layout/hProcess9"/>
    <dgm:cxn modelId="{A2DDF593-AA33-F247-9DC3-991FFE0A7B12}" type="presParOf" srcId="{40D9FBB4-7ED1-46C0-8214-FC43D875D483}" destId="{4534E4C8-4887-40A1-B275-4A1DE994C390}" srcOrd="1" destOrd="0" presId="urn:microsoft.com/office/officeart/2005/8/layout/hProcess9"/>
    <dgm:cxn modelId="{550B2578-3DF1-BC4B-B950-47B4231FBC32}" type="presParOf" srcId="{40D9FBB4-7ED1-46C0-8214-FC43D875D483}" destId="{4C187788-4A58-4514-A78C-81BA7BD90BEE}" srcOrd="2" destOrd="0" presId="urn:microsoft.com/office/officeart/2005/8/layout/hProcess9"/>
    <dgm:cxn modelId="{3E3A2CD7-6FEE-C64A-81F4-05470881E344}" type="presParOf" srcId="{40D9FBB4-7ED1-46C0-8214-FC43D875D483}" destId="{4B3B616B-F8B2-4661-8FA4-BC51127996B6}" srcOrd="3" destOrd="0" presId="urn:microsoft.com/office/officeart/2005/8/layout/hProcess9"/>
    <dgm:cxn modelId="{6E72D78D-3595-644B-8F5A-12BE6FEF52FB}" type="presParOf" srcId="{40D9FBB4-7ED1-46C0-8214-FC43D875D483}" destId="{D225A425-BBB6-4604-BFD4-ABC046178C0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094A6-283A-43A4-8860-FC1E0C853D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CH"/>
        </a:p>
      </dgm:t>
    </dgm:pt>
    <dgm:pt modelId="{F58AE559-C95B-4BB1-9F45-221D365ACD1A}">
      <dgm:prSet phldrT="[Text]" custT="1"/>
      <dgm:spPr>
        <a:solidFill>
          <a:schemeClr val="accent1">
            <a:lumMod val="60000"/>
            <a:lumOff val="40000"/>
          </a:schemeClr>
        </a:solidFill>
        <a:effectLst/>
      </dgm:spPr>
      <dgm:t>
        <a:bodyPr/>
        <a:lstStyle/>
        <a:p>
          <a:r>
            <a:rPr lang="de-CH" sz="2000" dirty="0" smtClean="0"/>
            <a:t>Bildungssystem</a:t>
          </a:r>
        </a:p>
        <a:p>
          <a:r>
            <a:rPr lang="de-CH" sz="1400" dirty="0" smtClean="0"/>
            <a:t>Bildungspolitik, Bildungsverwaltung, Bildungswissenschaft</a:t>
          </a:r>
        </a:p>
      </dgm:t>
    </dgm:pt>
    <dgm:pt modelId="{AC68E9E2-5A4A-4EB4-BFBA-129C4E62AD0C}" type="parTrans" cxnId="{0D0146E5-FCEA-4686-87A2-423A069B2A6F}">
      <dgm:prSet/>
      <dgm:spPr/>
      <dgm:t>
        <a:bodyPr/>
        <a:lstStyle/>
        <a:p>
          <a:endParaRPr lang="de-CH"/>
        </a:p>
      </dgm:t>
    </dgm:pt>
    <dgm:pt modelId="{997D8C94-9392-4944-B183-388FF8F5E15B}" type="sibTrans" cxnId="{0D0146E5-FCEA-4686-87A2-423A069B2A6F}">
      <dgm:prSet/>
      <dgm:spPr/>
      <dgm:t>
        <a:bodyPr/>
        <a:lstStyle/>
        <a:p>
          <a:endParaRPr lang="de-CH"/>
        </a:p>
      </dgm:t>
    </dgm:pt>
    <dgm:pt modelId="{E2FC2912-4AF6-4E44-BFE5-9FA33C2C63ED}">
      <dgm:prSet phldrT="[Text]" custT="1"/>
      <dgm:spPr>
        <a:solidFill>
          <a:schemeClr val="accent1">
            <a:lumMod val="60000"/>
            <a:lumOff val="40000"/>
          </a:schemeClr>
        </a:solidFill>
        <a:ln>
          <a:solidFill>
            <a:schemeClr val="accent1"/>
          </a:solidFill>
        </a:ln>
      </dgm:spPr>
      <dgm:t>
        <a:bodyPr/>
        <a:lstStyle/>
        <a:p>
          <a:r>
            <a:rPr lang="de-CH" sz="2000" dirty="0" smtClean="0"/>
            <a:t>Schulebene</a:t>
          </a:r>
        </a:p>
        <a:p>
          <a:r>
            <a:rPr lang="de-CH" sz="1400" dirty="0" smtClean="0"/>
            <a:t>Schulleitung, Schulteams, Schulpflege</a:t>
          </a:r>
          <a:endParaRPr lang="de-CH" sz="1400" dirty="0"/>
        </a:p>
      </dgm:t>
    </dgm:pt>
    <dgm:pt modelId="{BCC54C98-8BEE-4784-A247-76FC77567D09}" type="parTrans" cxnId="{173752AE-AB50-432A-90F5-8466B4B90A67}">
      <dgm:prSet/>
      <dgm:spPr/>
      <dgm:t>
        <a:bodyPr/>
        <a:lstStyle/>
        <a:p>
          <a:endParaRPr lang="de-CH"/>
        </a:p>
      </dgm:t>
    </dgm:pt>
    <dgm:pt modelId="{7149685F-876E-44ED-8D13-ABA74AC81DA2}" type="sibTrans" cxnId="{173752AE-AB50-432A-90F5-8466B4B90A67}">
      <dgm:prSet/>
      <dgm:spPr/>
      <dgm:t>
        <a:bodyPr/>
        <a:lstStyle/>
        <a:p>
          <a:endParaRPr lang="de-CH"/>
        </a:p>
      </dgm:t>
    </dgm:pt>
    <dgm:pt modelId="{87CEFA93-F8B0-480B-B201-50D69CB1277F}">
      <dgm:prSet phldrT="[Text]" custT="1"/>
      <dgm:spPr>
        <a:solidFill>
          <a:schemeClr val="accent1"/>
        </a:solidFill>
      </dgm:spPr>
      <dgm:t>
        <a:bodyPr/>
        <a:lstStyle/>
        <a:p>
          <a:r>
            <a:rPr lang="de-CH" sz="2000" dirty="0" smtClean="0"/>
            <a:t>Unterrichtsebene</a:t>
          </a:r>
        </a:p>
        <a:p>
          <a:r>
            <a:rPr lang="de-CH" sz="1400" dirty="0" smtClean="0"/>
            <a:t>Lehrpersonen, Schülerinnen und Schüler</a:t>
          </a:r>
          <a:endParaRPr lang="de-CH" sz="1400" dirty="0"/>
        </a:p>
      </dgm:t>
    </dgm:pt>
    <dgm:pt modelId="{8E3EF7C6-EFFB-40E2-A6B3-95B739755C02}" type="parTrans" cxnId="{47BE77C0-B880-4B88-9B7B-BA07DB5A6480}">
      <dgm:prSet/>
      <dgm:spPr/>
      <dgm:t>
        <a:bodyPr/>
        <a:lstStyle/>
        <a:p>
          <a:endParaRPr lang="de-CH"/>
        </a:p>
      </dgm:t>
    </dgm:pt>
    <dgm:pt modelId="{3461F3B8-7F61-40E2-AA70-C6D73B320C75}" type="sibTrans" cxnId="{47BE77C0-B880-4B88-9B7B-BA07DB5A6480}">
      <dgm:prSet/>
      <dgm:spPr/>
      <dgm:t>
        <a:bodyPr/>
        <a:lstStyle/>
        <a:p>
          <a:endParaRPr lang="de-CH"/>
        </a:p>
      </dgm:t>
    </dgm:pt>
    <dgm:pt modelId="{05F5AB14-C47E-461F-A05F-7B88882E59AA}" type="pres">
      <dgm:prSet presAssocID="{C7D094A6-283A-43A4-8860-FC1E0C853D23}" presName="linear" presStyleCnt="0">
        <dgm:presLayoutVars>
          <dgm:dir/>
          <dgm:animLvl val="lvl"/>
          <dgm:resizeHandles val="exact"/>
        </dgm:presLayoutVars>
      </dgm:prSet>
      <dgm:spPr/>
      <dgm:t>
        <a:bodyPr/>
        <a:lstStyle/>
        <a:p>
          <a:endParaRPr lang="de-CH"/>
        </a:p>
      </dgm:t>
    </dgm:pt>
    <dgm:pt modelId="{B38ED7C6-F00A-471F-ACFB-FC93A8F84B80}" type="pres">
      <dgm:prSet presAssocID="{F58AE559-C95B-4BB1-9F45-221D365ACD1A}" presName="parentLin" presStyleCnt="0"/>
      <dgm:spPr/>
    </dgm:pt>
    <dgm:pt modelId="{DBC4B23E-0C39-4A2C-BEAA-743F5B58B73F}" type="pres">
      <dgm:prSet presAssocID="{F58AE559-C95B-4BB1-9F45-221D365ACD1A}" presName="parentLeftMargin" presStyleLbl="node1" presStyleIdx="0" presStyleCnt="3"/>
      <dgm:spPr/>
      <dgm:t>
        <a:bodyPr/>
        <a:lstStyle/>
        <a:p>
          <a:endParaRPr lang="de-CH"/>
        </a:p>
      </dgm:t>
    </dgm:pt>
    <dgm:pt modelId="{FB91EC3F-AC43-4399-BF4B-E69846B30319}" type="pres">
      <dgm:prSet presAssocID="{F58AE559-C95B-4BB1-9F45-221D365ACD1A}" presName="parentText" presStyleLbl="node1" presStyleIdx="0" presStyleCnt="3" custScaleX="124318">
        <dgm:presLayoutVars>
          <dgm:chMax val="0"/>
          <dgm:bulletEnabled val="1"/>
        </dgm:presLayoutVars>
      </dgm:prSet>
      <dgm:spPr/>
      <dgm:t>
        <a:bodyPr/>
        <a:lstStyle/>
        <a:p>
          <a:endParaRPr lang="de-CH"/>
        </a:p>
      </dgm:t>
    </dgm:pt>
    <dgm:pt modelId="{E696BFE6-A2E5-4753-AC00-8A74294F4E86}" type="pres">
      <dgm:prSet presAssocID="{F58AE559-C95B-4BB1-9F45-221D365ACD1A}" presName="negativeSpace" presStyleCnt="0"/>
      <dgm:spPr/>
    </dgm:pt>
    <dgm:pt modelId="{F35142BC-F822-4533-977E-5D793F368DA3}" type="pres">
      <dgm:prSet presAssocID="{F58AE559-C95B-4BB1-9F45-221D365ACD1A}" presName="childText" presStyleLbl="conFgAcc1" presStyleIdx="0" presStyleCnt="3">
        <dgm:presLayoutVars>
          <dgm:bulletEnabled val="1"/>
        </dgm:presLayoutVars>
      </dgm:prSet>
      <dgm:spPr/>
    </dgm:pt>
    <dgm:pt modelId="{D258B33B-0E50-4085-8903-53BC73F5DE53}" type="pres">
      <dgm:prSet presAssocID="{997D8C94-9392-4944-B183-388FF8F5E15B}" presName="spaceBetweenRectangles" presStyleCnt="0"/>
      <dgm:spPr/>
    </dgm:pt>
    <dgm:pt modelId="{71B70463-7CC6-4464-9895-558098385F66}" type="pres">
      <dgm:prSet presAssocID="{E2FC2912-4AF6-4E44-BFE5-9FA33C2C63ED}" presName="parentLin" presStyleCnt="0"/>
      <dgm:spPr/>
    </dgm:pt>
    <dgm:pt modelId="{106CEC1F-3089-455E-884B-087E4608EEC3}" type="pres">
      <dgm:prSet presAssocID="{E2FC2912-4AF6-4E44-BFE5-9FA33C2C63ED}" presName="parentLeftMargin" presStyleLbl="node1" presStyleIdx="0" presStyleCnt="3"/>
      <dgm:spPr/>
      <dgm:t>
        <a:bodyPr/>
        <a:lstStyle/>
        <a:p>
          <a:endParaRPr lang="de-CH"/>
        </a:p>
      </dgm:t>
    </dgm:pt>
    <dgm:pt modelId="{3BF0740C-C673-45EB-A749-3847F49DC4AC}" type="pres">
      <dgm:prSet presAssocID="{E2FC2912-4AF6-4E44-BFE5-9FA33C2C63ED}" presName="parentText" presStyleLbl="node1" presStyleIdx="1" presStyleCnt="3" custScaleX="123242">
        <dgm:presLayoutVars>
          <dgm:chMax val="0"/>
          <dgm:bulletEnabled val="1"/>
        </dgm:presLayoutVars>
      </dgm:prSet>
      <dgm:spPr/>
      <dgm:t>
        <a:bodyPr/>
        <a:lstStyle/>
        <a:p>
          <a:endParaRPr lang="de-CH"/>
        </a:p>
      </dgm:t>
    </dgm:pt>
    <dgm:pt modelId="{6D1FEACE-7799-49D5-A309-9CA10A590A2B}" type="pres">
      <dgm:prSet presAssocID="{E2FC2912-4AF6-4E44-BFE5-9FA33C2C63ED}" presName="negativeSpace" presStyleCnt="0"/>
      <dgm:spPr/>
    </dgm:pt>
    <dgm:pt modelId="{8ECDB178-8BEB-4905-9EF4-5B4563A7F626}" type="pres">
      <dgm:prSet presAssocID="{E2FC2912-4AF6-4E44-BFE5-9FA33C2C63ED}" presName="childText" presStyleLbl="conFgAcc1" presStyleIdx="1" presStyleCnt="3">
        <dgm:presLayoutVars>
          <dgm:bulletEnabled val="1"/>
        </dgm:presLayoutVars>
      </dgm:prSet>
      <dgm:spPr/>
    </dgm:pt>
    <dgm:pt modelId="{16904751-DE10-4451-85B3-25DB7EADDD85}" type="pres">
      <dgm:prSet presAssocID="{7149685F-876E-44ED-8D13-ABA74AC81DA2}" presName="spaceBetweenRectangles" presStyleCnt="0"/>
      <dgm:spPr/>
    </dgm:pt>
    <dgm:pt modelId="{82A67E2F-B54E-495C-953A-D5522E170F8A}" type="pres">
      <dgm:prSet presAssocID="{87CEFA93-F8B0-480B-B201-50D69CB1277F}" presName="parentLin" presStyleCnt="0"/>
      <dgm:spPr/>
    </dgm:pt>
    <dgm:pt modelId="{59422C72-96A5-4FDF-9FF8-4A4A88BB67BC}" type="pres">
      <dgm:prSet presAssocID="{87CEFA93-F8B0-480B-B201-50D69CB1277F}" presName="parentLeftMargin" presStyleLbl="node1" presStyleIdx="1" presStyleCnt="3"/>
      <dgm:spPr/>
      <dgm:t>
        <a:bodyPr/>
        <a:lstStyle/>
        <a:p>
          <a:endParaRPr lang="de-CH"/>
        </a:p>
      </dgm:t>
    </dgm:pt>
    <dgm:pt modelId="{005E542E-32F9-41E3-B987-81820DCBD7D8}" type="pres">
      <dgm:prSet presAssocID="{87CEFA93-F8B0-480B-B201-50D69CB1277F}" presName="parentText" presStyleLbl="node1" presStyleIdx="2" presStyleCnt="3" custScaleX="123236">
        <dgm:presLayoutVars>
          <dgm:chMax val="0"/>
          <dgm:bulletEnabled val="1"/>
        </dgm:presLayoutVars>
      </dgm:prSet>
      <dgm:spPr/>
      <dgm:t>
        <a:bodyPr/>
        <a:lstStyle/>
        <a:p>
          <a:endParaRPr lang="de-CH"/>
        </a:p>
      </dgm:t>
    </dgm:pt>
    <dgm:pt modelId="{8A6487E7-D25E-408C-BFAB-6C77674877A2}" type="pres">
      <dgm:prSet presAssocID="{87CEFA93-F8B0-480B-B201-50D69CB1277F}" presName="negativeSpace" presStyleCnt="0"/>
      <dgm:spPr/>
    </dgm:pt>
    <dgm:pt modelId="{6C0DC77A-6136-4421-A06C-0978BAFE750F}" type="pres">
      <dgm:prSet presAssocID="{87CEFA93-F8B0-480B-B201-50D69CB1277F}" presName="childText" presStyleLbl="conFgAcc1" presStyleIdx="2" presStyleCnt="3">
        <dgm:presLayoutVars>
          <dgm:bulletEnabled val="1"/>
        </dgm:presLayoutVars>
      </dgm:prSet>
      <dgm:spPr/>
    </dgm:pt>
  </dgm:ptLst>
  <dgm:cxnLst>
    <dgm:cxn modelId="{173752AE-AB50-432A-90F5-8466B4B90A67}" srcId="{C7D094A6-283A-43A4-8860-FC1E0C853D23}" destId="{E2FC2912-4AF6-4E44-BFE5-9FA33C2C63ED}" srcOrd="1" destOrd="0" parTransId="{BCC54C98-8BEE-4784-A247-76FC77567D09}" sibTransId="{7149685F-876E-44ED-8D13-ABA74AC81DA2}"/>
    <dgm:cxn modelId="{569C54C1-8BC1-1449-9A85-FFA91C1B7F4D}" type="presOf" srcId="{87CEFA93-F8B0-480B-B201-50D69CB1277F}" destId="{005E542E-32F9-41E3-B987-81820DCBD7D8}" srcOrd="1" destOrd="0" presId="urn:microsoft.com/office/officeart/2005/8/layout/list1"/>
    <dgm:cxn modelId="{F16FB93B-B5E4-074B-8A51-0C151CDD176E}" type="presOf" srcId="{E2FC2912-4AF6-4E44-BFE5-9FA33C2C63ED}" destId="{3BF0740C-C673-45EB-A749-3847F49DC4AC}" srcOrd="1" destOrd="0" presId="urn:microsoft.com/office/officeart/2005/8/layout/list1"/>
    <dgm:cxn modelId="{47BE77C0-B880-4B88-9B7B-BA07DB5A6480}" srcId="{C7D094A6-283A-43A4-8860-FC1E0C853D23}" destId="{87CEFA93-F8B0-480B-B201-50D69CB1277F}" srcOrd="2" destOrd="0" parTransId="{8E3EF7C6-EFFB-40E2-A6B3-95B739755C02}" sibTransId="{3461F3B8-7F61-40E2-AA70-C6D73B320C75}"/>
    <dgm:cxn modelId="{DDB1756D-651E-0C44-B474-B09365791C06}" type="presOf" srcId="{F58AE559-C95B-4BB1-9F45-221D365ACD1A}" destId="{FB91EC3F-AC43-4399-BF4B-E69846B30319}" srcOrd="1" destOrd="0" presId="urn:microsoft.com/office/officeart/2005/8/layout/list1"/>
    <dgm:cxn modelId="{987DD025-F89C-CF45-8D32-B341956AEE33}" type="presOf" srcId="{F58AE559-C95B-4BB1-9F45-221D365ACD1A}" destId="{DBC4B23E-0C39-4A2C-BEAA-743F5B58B73F}" srcOrd="0" destOrd="0" presId="urn:microsoft.com/office/officeart/2005/8/layout/list1"/>
    <dgm:cxn modelId="{903694E6-61BE-DC47-BFDA-FD103EDC3F0C}" type="presOf" srcId="{87CEFA93-F8B0-480B-B201-50D69CB1277F}" destId="{59422C72-96A5-4FDF-9FF8-4A4A88BB67BC}" srcOrd="0" destOrd="0" presId="urn:microsoft.com/office/officeart/2005/8/layout/list1"/>
    <dgm:cxn modelId="{0D0146E5-FCEA-4686-87A2-423A069B2A6F}" srcId="{C7D094A6-283A-43A4-8860-FC1E0C853D23}" destId="{F58AE559-C95B-4BB1-9F45-221D365ACD1A}" srcOrd="0" destOrd="0" parTransId="{AC68E9E2-5A4A-4EB4-BFBA-129C4E62AD0C}" sibTransId="{997D8C94-9392-4944-B183-388FF8F5E15B}"/>
    <dgm:cxn modelId="{5E0C1E6E-C056-064F-98A7-A50BF6AAB49E}" type="presOf" srcId="{C7D094A6-283A-43A4-8860-FC1E0C853D23}" destId="{05F5AB14-C47E-461F-A05F-7B88882E59AA}" srcOrd="0" destOrd="0" presId="urn:microsoft.com/office/officeart/2005/8/layout/list1"/>
    <dgm:cxn modelId="{D2F2813D-C3E4-AF47-8F32-EEA851CCBF47}" type="presOf" srcId="{E2FC2912-4AF6-4E44-BFE5-9FA33C2C63ED}" destId="{106CEC1F-3089-455E-884B-087E4608EEC3}" srcOrd="0" destOrd="0" presId="urn:microsoft.com/office/officeart/2005/8/layout/list1"/>
    <dgm:cxn modelId="{7432DCAC-BBFB-DB48-A56E-A689BE414A0A}" type="presParOf" srcId="{05F5AB14-C47E-461F-A05F-7B88882E59AA}" destId="{B38ED7C6-F00A-471F-ACFB-FC93A8F84B80}" srcOrd="0" destOrd="0" presId="urn:microsoft.com/office/officeart/2005/8/layout/list1"/>
    <dgm:cxn modelId="{7370293C-CB15-7F4D-BE41-79E12D7EAF31}" type="presParOf" srcId="{B38ED7C6-F00A-471F-ACFB-FC93A8F84B80}" destId="{DBC4B23E-0C39-4A2C-BEAA-743F5B58B73F}" srcOrd="0" destOrd="0" presId="urn:microsoft.com/office/officeart/2005/8/layout/list1"/>
    <dgm:cxn modelId="{615AE566-6BE3-624B-8F9D-4DA23F5132CF}" type="presParOf" srcId="{B38ED7C6-F00A-471F-ACFB-FC93A8F84B80}" destId="{FB91EC3F-AC43-4399-BF4B-E69846B30319}" srcOrd="1" destOrd="0" presId="urn:microsoft.com/office/officeart/2005/8/layout/list1"/>
    <dgm:cxn modelId="{66D36D63-D4FF-6348-9B3A-19FFD1612101}" type="presParOf" srcId="{05F5AB14-C47E-461F-A05F-7B88882E59AA}" destId="{E696BFE6-A2E5-4753-AC00-8A74294F4E86}" srcOrd="1" destOrd="0" presId="urn:microsoft.com/office/officeart/2005/8/layout/list1"/>
    <dgm:cxn modelId="{D43DAAA5-3432-5F4D-82DF-755FA89796E5}" type="presParOf" srcId="{05F5AB14-C47E-461F-A05F-7B88882E59AA}" destId="{F35142BC-F822-4533-977E-5D793F368DA3}" srcOrd="2" destOrd="0" presId="urn:microsoft.com/office/officeart/2005/8/layout/list1"/>
    <dgm:cxn modelId="{7263EED3-D491-1C4B-AAAD-38A2AA2A1DDA}" type="presParOf" srcId="{05F5AB14-C47E-461F-A05F-7B88882E59AA}" destId="{D258B33B-0E50-4085-8903-53BC73F5DE53}" srcOrd="3" destOrd="0" presId="urn:microsoft.com/office/officeart/2005/8/layout/list1"/>
    <dgm:cxn modelId="{0C12055D-C07C-A748-9988-8626087CBE28}" type="presParOf" srcId="{05F5AB14-C47E-461F-A05F-7B88882E59AA}" destId="{71B70463-7CC6-4464-9895-558098385F66}" srcOrd="4" destOrd="0" presId="urn:microsoft.com/office/officeart/2005/8/layout/list1"/>
    <dgm:cxn modelId="{239650B2-1198-B946-AA10-9A39389EE6EF}" type="presParOf" srcId="{71B70463-7CC6-4464-9895-558098385F66}" destId="{106CEC1F-3089-455E-884B-087E4608EEC3}" srcOrd="0" destOrd="0" presId="urn:microsoft.com/office/officeart/2005/8/layout/list1"/>
    <dgm:cxn modelId="{6F4D9219-4D79-A34D-9532-9BCB88B375BB}" type="presParOf" srcId="{71B70463-7CC6-4464-9895-558098385F66}" destId="{3BF0740C-C673-45EB-A749-3847F49DC4AC}" srcOrd="1" destOrd="0" presId="urn:microsoft.com/office/officeart/2005/8/layout/list1"/>
    <dgm:cxn modelId="{5015379B-51F1-3F43-97DA-7284FAAD74DA}" type="presParOf" srcId="{05F5AB14-C47E-461F-A05F-7B88882E59AA}" destId="{6D1FEACE-7799-49D5-A309-9CA10A590A2B}" srcOrd="5" destOrd="0" presId="urn:microsoft.com/office/officeart/2005/8/layout/list1"/>
    <dgm:cxn modelId="{E6277C4D-6C97-7F42-8F0B-131F07E16730}" type="presParOf" srcId="{05F5AB14-C47E-461F-A05F-7B88882E59AA}" destId="{8ECDB178-8BEB-4905-9EF4-5B4563A7F626}" srcOrd="6" destOrd="0" presId="urn:microsoft.com/office/officeart/2005/8/layout/list1"/>
    <dgm:cxn modelId="{869F21DC-53E8-504C-B708-F0D7A9550B2E}" type="presParOf" srcId="{05F5AB14-C47E-461F-A05F-7B88882E59AA}" destId="{16904751-DE10-4451-85B3-25DB7EADDD85}" srcOrd="7" destOrd="0" presId="urn:microsoft.com/office/officeart/2005/8/layout/list1"/>
    <dgm:cxn modelId="{91B7FA3E-CA1C-0F40-A7B7-AA48D65C753A}" type="presParOf" srcId="{05F5AB14-C47E-461F-A05F-7B88882E59AA}" destId="{82A67E2F-B54E-495C-953A-D5522E170F8A}" srcOrd="8" destOrd="0" presId="urn:microsoft.com/office/officeart/2005/8/layout/list1"/>
    <dgm:cxn modelId="{D14F526E-F723-594E-952D-5231F1426B27}" type="presParOf" srcId="{82A67E2F-B54E-495C-953A-D5522E170F8A}" destId="{59422C72-96A5-4FDF-9FF8-4A4A88BB67BC}" srcOrd="0" destOrd="0" presId="urn:microsoft.com/office/officeart/2005/8/layout/list1"/>
    <dgm:cxn modelId="{267BBE8A-7D27-624C-A476-E0EC33B501F4}" type="presParOf" srcId="{82A67E2F-B54E-495C-953A-D5522E170F8A}" destId="{005E542E-32F9-41E3-B987-81820DCBD7D8}" srcOrd="1" destOrd="0" presId="urn:microsoft.com/office/officeart/2005/8/layout/list1"/>
    <dgm:cxn modelId="{F3738EE7-9A20-3748-9855-31D3EDE1B02E}" type="presParOf" srcId="{05F5AB14-C47E-461F-A05F-7B88882E59AA}" destId="{8A6487E7-D25E-408C-BFAB-6C77674877A2}" srcOrd="9" destOrd="0" presId="urn:microsoft.com/office/officeart/2005/8/layout/list1"/>
    <dgm:cxn modelId="{0B0615F2-119C-6740-8956-F53314472A41}" type="presParOf" srcId="{05F5AB14-C47E-461F-A05F-7B88882E59AA}" destId="{6C0DC77A-6136-4421-A06C-0978BAFE750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7CAAD-70C2-4DF8-8E64-1703EBBE4D21}">
      <dsp:nvSpPr>
        <dsp:cNvPr id="0" name=""/>
        <dsp:cNvSpPr/>
      </dsp:nvSpPr>
      <dsp:spPr>
        <a:xfrm>
          <a:off x="414238" y="0"/>
          <a:ext cx="4694708" cy="36999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DB4F8-172D-41AE-94D8-3706441F3BC9}">
      <dsp:nvSpPr>
        <dsp:cNvPr id="0" name=""/>
        <dsp:cNvSpPr/>
      </dsp:nvSpPr>
      <dsp:spPr>
        <a:xfrm>
          <a:off x="2696" y="1109979"/>
          <a:ext cx="1779932" cy="1479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Inhalte</a:t>
          </a:r>
          <a:endParaRPr lang="de-CH" sz="1900" kern="1200" dirty="0"/>
        </a:p>
      </dsp:txBody>
      <dsp:txXfrm>
        <a:off x="74942" y="1182225"/>
        <a:ext cx="1635440" cy="1335481"/>
      </dsp:txXfrm>
    </dsp:sp>
    <dsp:sp modelId="{4C187788-4A58-4514-A78C-81BA7BD90BEE}">
      <dsp:nvSpPr>
        <dsp:cNvPr id="0" name=""/>
        <dsp:cNvSpPr/>
      </dsp:nvSpPr>
      <dsp:spPr>
        <a:xfrm>
          <a:off x="1871626" y="1109979"/>
          <a:ext cx="1779932" cy="1479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Lernziele</a:t>
          </a:r>
          <a:endParaRPr lang="de-CH" sz="1900" kern="1200" dirty="0"/>
        </a:p>
      </dsp:txBody>
      <dsp:txXfrm>
        <a:off x="1943872" y="1182225"/>
        <a:ext cx="1635440" cy="1335481"/>
      </dsp:txXfrm>
    </dsp:sp>
    <dsp:sp modelId="{D225A425-BBB6-4604-BFD4-ABC046178C08}">
      <dsp:nvSpPr>
        <dsp:cNvPr id="0" name=""/>
        <dsp:cNvSpPr/>
      </dsp:nvSpPr>
      <dsp:spPr>
        <a:xfrm>
          <a:off x="3740556" y="1109979"/>
          <a:ext cx="1779932" cy="1479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Kompetenzen</a:t>
          </a:r>
          <a:endParaRPr lang="de-CH" sz="1900" kern="1200" dirty="0"/>
        </a:p>
      </dsp:txBody>
      <dsp:txXfrm>
        <a:off x="3812802" y="1182225"/>
        <a:ext cx="1635440" cy="1335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142BC-F822-4533-977E-5D793F368DA3}">
      <dsp:nvSpPr>
        <dsp:cNvPr id="0" name=""/>
        <dsp:cNvSpPr/>
      </dsp:nvSpPr>
      <dsp:spPr>
        <a:xfrm>
          <a:off x="0" y="440757"/>
          <a:ext cx="6096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1EC3F-AC43-4399-BF4B-E69846B30319}">
      <dsp:nvSpPr>
        <dsp:cNvPr id="0" name=""/>
        <dsp:cNvSpPr/>
      </dsp:nvSpPr>
      <dsp:spPr>
        <a:xfrm>
          <a:off x="304800" y="42237"/>
          <a:ext cx="5304897" cy="79704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de-CH" sz="2000" kern="1200" dirty="0" smtClean="0"/>
            <a:t>Bildungssystem</a:t>
          </a:r>
        </a:p>
        <a:p>
          <a:pPr lvl="0" algn="l" defTabSz="889000">
            <a:lnSpc>
              <a:spcPct val="90000"/>
            </a:lnSpc>
            <a:spcBef>
              <a:spcPct val="0"/>
            </a:spcBef>
            <a:spcAft>
              <a:spcPct val="35000"/>
            </a:spcAft>
          </a:pPr>
          <a:r>
            <a:rPr lang="de-CH" sz="1400" kern="1200" dirty="0" smtClean="0"/>
            <a:t>Bildungspolitik, Bildungsverwaltung, Bildungswissenschaft</a:t>
          </a:r>
        </a:p>
      </dsp:txBody>
      <dsp:txXfrm>
        <a:off x="343708" y="81145"/>
        <a:ext cx="5227081" cy="719224"/>
      </dsp:txXfrm>
    </dsp:sp>
    <dsp:sp modelId="{8ECDB178-8BEB-4905-9EF4-5B4563A7F626}">
      <dsp:nvSpPr>
        <dsp:cNvPr id="0" name=""/>
        <dsp:cNvSpPr/>
      </dsp:nvSpPr>
      <dsp:spPr>
        <a:xfrm>
          <a:off x="0" y="1665477"/>
          <a:ext cx="6096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0740C-C673-45EB-A749-3847F49DC4AC}">
      <dsp:nvSpPr>
        <dsp:cNvPr id="0" name=""/>
        <dsp:cNvSpPr/>
      </dsp:nvSpPr>
      <dsp:spPr>
        <a:xfrm>
          <a:off x="304800" y="1266957"/>
          <a:ext cx="5258982" cy="797040"/>
        </a:xfrm>
        <a:prstGeom prst="roundRect">
          <a:avLst/>
        </a:prstGeom>
        <a:solidFill>
          <a:schemeClr val="accent1">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de-CH" sz="2000" kern="1200" dirty="0" smtClean="0"/>
            <a:t>Schulebene</a:t>
          </a:r>
        </a:p>
        <a:p>
          <a:pPr lvl="0" algn="l" defTabSz="889000">
            <a:lnSpc>
              <a:spcPct val="90000"/>
            </a:lnSpc>
            <a:spcBef>
              <a:spcPct val="0"/>
            </a:spcBef>
            <a:spcAft>
              <a:spcPct val="35000"/>
            </a:spcAft>
          </a:pPr>
          <a:r>
            <a:rPr lang="de-CH" sz="1400" kern="1200" dirty="0" smtClean="0"/>
            <a:t>Schulleitung, Schulteams, Schulpflege</a:t>
          </a:r>
          <a:endParaRPr lang="de-CH" sz="1400" kern="1200" dirty="0"/>
        </a:p>
      </dsp:txBody>
      <dsp:txXfrm>
        <a:off x="343708" y="1305865"/>
        <a:ext cx="5181166" cy="719224"/>
      </dsp:txXfrm>
    </dsp:sp>
    <dsp:sp modelId="{6C0DC77A-6136-4421-A06C-0978BAFE750F}">
      <dsp:nvSpPr>
        <dsp:cNvPr id="0" name=""/>
        <dsp:cNvSpPr/>
      </dsp:nvSpPr>
      <dsp:spPr>
        <a:xfrm>
          <a:off x="0" y="2890197"/>
          <a:ext cx="6096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E542E-32F9-41E3-B987-81820DCBD7D8}">
      <dsp:nvSpPr>
        <dsp:cNvPr id="0" name=""/>
        <dsp:cNvSpPr/>
      </dsp:nvSpPr>
      <dsp:spPr>
        <a:xfrm>
          <a:off x="304800" y="2491677"/>
          <a:ext cx="5258726" cy="7970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de-CH" sz="2000" kern="1200" dirty="0" smtClean="0"/>
            <a:t>Unterrichtsebene</a:t>
          </a:r>
        </a:p>
        <a:p>
          <a:pPr lvl="0" algn="l" defTabSz="889000">
            <a:lnSpc>
              <a:spcPct val="90000"/>
            </a:lnSpc>
            <a:spcBef>
              <a:spcPct val="0"/>
            </a:spcBef>
            <a:spcAft>
              <a:spcPct val="35000"/>
            </a:spcAft>
          </a:pPr>
          <a:r>
            <a:rPr lang="de-CH" sz="1400" kern="1200" dirty="0" smtClean="0"/>
            <a:t>Lehrpersonen, Schülerinnen und Schüler</a:t>
          </a:r>
          <a:endParaRPr lang="de-CH" sz="1400" kern="1200" dirty="0"/>
        </a:p>
      </dsp:txBody>
      <dsp:txXfrm>
        <a:off x="343708" y="2530585"/>
        <a:ext cx="5180910"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98D5EA0E-F33A-E247-A78C-DC5F9A73DE7B}" type="datetimeFigureOut">
              <a:rPr lang="de-DE" smtClean="0"/>
              <a:t>22.11.2016</a:t>
            </a:fld>
            <a:endParaRPr lang="de-DE"/>
          </a:p>
        </p:txBody>
      </p:sp>
      <p:sp>
        <p:nvSpPr>
          <p:cNvPr id="4" name="Folienbildplatzhalt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EBCB0999-1792-0E43-A6EE-F2B4C5735F92}" type="slidenum">
              <a:rPr lang="de-DE" smtClean="0"/>
              <a:t>‹Nr.›</a:t>
            </a:fld>
            <a:endParaRPr lang="de-DE"/>
          </a:p>
        </p:txBody>
      </p:sp>
    </p:spTree>
    <p:extLst>
      <p:ext uri="{BB962C8B-B14F-4D97-AF65-F5344CB8AC3E}">
        <p14:creationId xmlns:p14="http://schemas.microsoft.com/office/powerpoint/2010/main" val="2518551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58061DB-DF71-4765-99A4-14E22DF63CCF}" type="slidenum">
              <a:rPr lang="de-CH" smtClean="0"/>
              <a:pPr/>
              <a:t>1</a:t>
            </a:fld>
            <a:endParaRPr lang="de-CH"/>
          </a:p>
        </p:txBody>
      </p:sp>
    </p:spTree>
    <p:extLst>
      <p:ext uri="{BB962C8B-B14F-4D97-AF65-F5344CB8AC3E}">
        <p14:creationId xmlns:p14="http://schemas.microsoft.com/office/powerpoint/2010/main" val="410327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42441" lvl="1" indent="-140909">
              <a:defRPr/>
            </a:pPr>
            <a:r>
              <a:rPr lang="de-CH" sz="900" dirty="0" smtClean="0"/>
              <a:t>Was ist neu am Lehrplan 21:</a:t>
            </a:r>
          </a:p>
          <a:p>
            <a:pPr marL="113340" lvl="1" indent="-113340">
              <a:buFontTx/>
              <a:buChar char="•"/>
              <a:defRPr/>
            </a:pPr>
            <a:r>
              <a:rPr lang="de-CH" sz="900" dirty="0" smtClean="0">
                <a:latin typeface="Arial" pitchFamily="34" charset="0"/>
                <a:cs typeface="Arial" pitchFamily="34" charset="0"/>
              </a:rPr>
              <a:t>Der Lehrplan 21 orientiert sich an Kompetenzen. Dabei wird der Blick verstärkt auf die Anwendbarkeit von Kenntnissen, Fähigkeiten und Fertigkeiten gerichtet.</a:t>
            </a:r>
            <a:endParaRPr lang="de-CH" sz="900" dirty="0" smtClean="0"/>
          </a:p>
          <a:p>
            <a:pPr marL="113340" lvl="1" indent="-113340">
              <a:buFontTx/>
              <a:buChar char="•"/>
              <a:defRPr/>
            </a:pPr>
            <a:r>
              <a:rPr lang="de-CH" sz="900" dirty="0" smtClean="0">
                <a:latin typeface="Arial" pitchFamily="34" charset="0"/>
                <a:cs typeface="Arial" pitchFamily="34" charset="0"/>
              </a:rPr>
              <a:t>Der Kompetenzaufbau wird über die ganze Volksschulzeit aufgezeigt.</a:t>
            </a:r>
          </a:p>
          <a:p>
            <a:pPr marL="113340" lvl="1" indent="-113340">
              <a:buFontTx/>
              <a:buChar char="•"/>
              <a:defRPr/>
            </a:pPr>
            <a:r>
              <a:rPr lang="de-CH" sz="900" dirty="0" smtClean="0">
                <a:latin typeface="Arial" pitchFamily="34" charset="0"/>
                <a:cs typeface="Arial" pitchFamily="34" charset="0"/>
              </a:rPr>
              <a:t>Der Lehrplan 21 basiert auf dem Fachbereichskonzept. Statt Fächer werden Fachbereiche ausgearbeitet. Der Begriff Fachbereich drückt den heute üblichen breiten Zugang der Schule zu den Phänomenen der Welt aus. </a:t>
            </a:r>
          </a:p>
          <a:p>
            <a:pPr marL="113340" lvl="1" indent="-113340">
              <a:buFontTx/>
              <a:buChar char="•"/>
              <a:defRPr/>
            </a:pPr>
            <a:r>
              <a:rPr lang="de-CH" sz="900" dirty="0" smtClean="0">
                <a:latin typeface="Arial" pitchFamily="34" charset="0"/>
                <a:cs typeface="Arial" pitchFamily="34" charset="0"/>
              </a:rPr>
              <a:t>Pro Zyklus wird der Mindestanspruch bezeichnet. Der Mindestanspruch ist diejenige Kompetenzstufe, die spätestens bis zum Ende des jeweiligen Zyklus von allen Schülerinnen und Schülern erreicht werden muss. Darauf aufbauend werden weiterführende Kompetenzen formuliert. Mit diesem Aufbau des Lehrplans wird dargestellt, dass Schülerinnen und Schüler individuelle Fortschritte machen und Kompetenzen zu unterschiedlichen Zeitpunkten erreichen.</a:t>
            </a:r>
          </a:p>
          <a:p>
            <a:pPr marL="113340" lvl="1" indent="-113340">
              <a:buFontTx/>
              <a:buChar char="•"/>
              <a:defRPr/>
            </a:pPr>
            <a:r>
              <a:rPr lang="de-CH" sz="900" dirty="0" smtClean="0">
                <a:latin typeface="Arial" pitchFamily="34" charset="0"/>
                <a:cs typeface="Arial" pitchFamily="34" charset="0"/>
              </a:rPr>
              <a:t>Es wird ein neuer Akzent auf „Wirtschaft, Arbeit, Haushalt“ gesetzt.</a:t>
            </a: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pPr/>
              <a:t>6</a:t>
            </a:fld>
            <a:endParaRPr lang="de-CH"/>
          </a:p>
        </p:txBody>
      </p:sp>
    </p:spTree>
    <p:extLst>
      <p:ext uri="{BB962C8B-B14F-4D97-AF65-F5344CB8AC3E}">
        <p14:creationId xmlns:p14="http://schemas.microsoft.com/office/powerpoint/2010/main" val="10012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EBCB0999-1792-0E43-A6EE-F2B4C5735F92}" type="slidenum">
              <a:rPr lang="de-DE" smtClean="0"/>
              <a:t>8</a:t>
            </a:fld>
            <a:endParaRPr lang="de-DE"/>
          </a:p>
        </p:txBody>
      </p:sp>
    </p:spTree>
    <p:extLst>
      <p:ext uri="{BB962C8B-B14F-4D97-AF65-F5344CB8AC3E}">
        <p14:creationId xmlns:p14="http://schemas.microsoft.com/office/powerpoint/2010/main" val="162848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Meyer bezeichnet die Orientierung an Kompetenzmodellen als</a:t>
            </a:r>
            <a:r>
              <a:rPr lang="de-CH" baseline="0" dirty="0" smtClean="0"/>
              <a:t> </a:t>
            </a:r>
            <a:r>
              <a:rPr lang="de-CH" baseline="0" dirty="0" err="1" smtClean="0"/>
              <a:t>Alleinstehungsmerkmal</a:t>
            </a:r>
            <a:r>
              <a:rPr lang="de-CH" baseline="0" dirty="0" smtClean="0"/>
              <a:t> des </a:t>
            </a:r>
            <a:r>
              <a:rPr lang="de-CH" baseline="0" dirty="0" err="1" smtClean="0"/>
              <a:t>KoU</a:t>
            </a:r>
            <a:r>
              <a:rPr lang="de-CH" baseline="0" dirty="0" smtClean="0"/>
              <a:t> und sieht dies als einzige wirkliche Neuerung des Unterrichts an. </a:t>
            </a:r>
          </a:p>
          <a:p>
            <a:r>
              <a:rPr lang="de-CH" baseline="0" dirty="0" smtClean="0"/>
              <a:t>Auch der Lehrplan 21 ist nach Kompetenzstufen aufgebaut und richtet sich nach diesen.</a:t>
            </a:r>
          </a:p>
          <a:p>
            <a:r>
              <a:rPr lang="de-CH" baseline="0" dirty="0" smtClean="0"/>
              <a:t> </a:t>
            </a:r>
          </a:p>
          <a:p>
            <a:r>
              <a:rPr lang="de-DE" dirty="0" smtClean="0"/>
              <a:t>Für jeden Fachbereich des Lehrplans werden die Kompetenzen beschrieben, die im Laufe der Volksschule von den Schülerinnen und Schülern erworben werden. Zu jeder Kompetenz wird der Kompetenzaufbau dargestellt. </a:t>
            </a:r>
          </a:p>
          <a:p>
            <a:endParaRPr lang="de-DE" b="1" dirty="0" smtClean="0"/>
          </a:p>
          <a:p>
            <a:r>
              <a:rPr lang="de-DE" b="0" dirty="0" smtClean="0"/>
              <a:t>Kompetenzaufbau</a:t>
            </a:r>
            <a:r>
              <a:rPr lang="de-DE" b="1" dirty="0" smtClean="0"/>
              <a:t/>
            </a:r>
            <a:br>
              <a:rPr lang="de-DE" b="1" dirty="0" smtClean="0"/>
            </a:br>
            <a:r>
              <a:rPr lang="de-DE" dirty="0" smtClean="0"/>
              <a:t>Der Kompetenzaufbau wird in Stufen beschrieben. In der vorgängigen Kompetenzstufe erworbene Fähigkeiten / Fertigkeiten und Themen / Kenntnisse sind die Grundlage für die nachfolgende Kompetenzstufe. Folgende Punkte sind dabei relevant:</a:t>
            </a:r>
          </a:p>
          <a:p>
            <a:r>
              <a:rPr lang="de-DE" dirty="0" smtClean="0"/>
              <a:t>Ein Kompetenzaufbau kann eine variable Anzahl von Kompetenzstufen aufweisen.</a:t>
            </a:r>
          </a:p>
          <a:p>
            <a:r>
              <a:rPr lang="de-DE" dirty="0" smtClean="0"/>
              <a:t>Ein Kompetenzaufbau kann sich über einen, zwei oder drei Zyklen erstrecken.</a:t>
            </a:r>
          </a:p>
          <a:p>
            <a:r>
              <a:rPr lang="de-DE" dirty="0" smtClean="0"/>
              <a:t>Ein Kompetenzaufbau muss nicht zwingend im ersten Zyklus beginnen.</a:t>
            </a:r>
          </a:p>
          <a:p>
            <a:endParaRPr lang="de-DE" b="1" dirty="0" smtClean="0"/>
          </a:p>
          <a:p>
            <a:r>
              <a:rPr lang="de-DE" b="0" dirty="0" smtClean="0"/>
              <a:t>Auftrag des Zyklus</a:t>
            </a:r>
            <a:br>
              <a:rPr lang="de-DE" b="0" dirty="0" smtClean="0"/>
            </a:br>
            <a:r>
              <a:rPr lang="de-DE" dirty="0" smtClean="0"/>
              <a:t>Der Auftrag des Zyklus definiert, an welchen Kompetenzstufen in diesem Zyklus verbindlich gearbeitet werden muss. Alle Schülerinnen und Schüler werden entsprechend ihrer Leistungsmöglichkeiten im Erwerb der Kompetenzstufen unterstützt.</a:t>
            </a:r>
            <a:br>
              <a:rPr lang="de-DE" dirty="0" smtClean="0"/>
            </a:br>
            <a:endParaRPr lang="de-DE" dirty="0" smtClean="0"/>
          </a:p>
          <a:p>
            <a:r>
              <a:rPr lang="de-DE" b="0" dirty="0" smtClean="0"/>
              <a:t>Mindestanspruch</a:t>
            </a:r>
            <a:r>
              <a:rPr lang="de-DE" b="1" dirty="0" smtClean="0"/>
              <a:t/>
            </a:r>
            <a:br>
              <a:rPr lang="de-DE" b="1" dirty="0" smtClean="0"/>
            </a:br>
            <a:r>
              <a:rPr lang="de-DE" dirty="0" smtClean="0"/>
              <a:t>Pro Zyklus wird der Mindestanspruch bezeichnet. Der Mindestanspruch ist diejenige Kompetenzstufe, die spätestens bis zum Ende des jeweiligen Zyklus von allen Schülerinnen und Schülern (ausgenommen sind Schülerinnen und Schüler mit angepassten Lernzielen) erreicht werden muss.</a:t>
            </a:r>
            <a:br>
              <a:rPr lang="de-DE" dirty="0" smtClean="0"/>
            </a:br>
            <a:endParaRPr lang="de-DE" dirty="0" smtClean="0"/>
          </a:p>
          <a:p>
            <a:r>
              <a:rPr lang="de-DE" b="0" dirty="0" smtClean="0"/>
              <a:t>Nationale Bildungsstandards</a:t>
            </a:r>
            <a:r>
              <a:rPr lang="de-DE" b="1" dirty="0" smtClean="0"/>
              <a:t/>
            </a:r>
            <a:br>
              <a:rPr lang="de-DE" b="1" dirty="0" smtClean="0"/>
            </a:br>
            <a:r>
              <a:rPr lang="de-DE" dirty="0" smtClean="0"/>
              <a:t>In den Fächern Mathematik, Fremdsprachen, Schulsprache und Naturwissenschaften orientiert sich der Mindestanspruch an den nationalen Bildungsstandards bzw. Grundkompetenzen des Projekts </a:t>
            </a:r>
            <a:r>
              <a:rPr lang="de-DE" dirty="0" err="1" smtClean="0"/>
              <a:t>HarmoS</a:t>
            </a:r>
            <a:r>
              <a:rPr lang="de-DE" dirty="0" smtClean="0"/>
              <a:t>.</a:t>
            </a: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pPr/>
              <a:t>9</a:t>
            </a:fld>
            <a:endParaRPr lang="de-CH"/>
          </a:p>
        </p:txBody>
      </p:sp>
    </p:spTree>
    <p:extLst>
      <p:ext uri="{BB962C8B-B14F-4D97-AF65-F5344CB8AC3E}">
        <p14:creationId xmlns:p14="http://schemas.microsoft.com/office/powerpoint/2010/main" val="124963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Inhalte:</a:t>
            </a:r>
          </a:p>
          <a:p>
            <a:r>
              <a:rPr lang="de-DE" sz="1100" b="0" i="0" u="none" strike="noStrike" kern="1200" baseline="0" dirty="0" smtClean="0">
                <a:solidFill>
                  <a:schemeClr val="tx1"/>
                </a:solidFill>
                <a:latin typeface="Arial" pitchFamily="34" charset="0"/>
                <a:ea typeface="+mn-ea"/>
                <a:cs typeface="Arial" pitchFamily="34" charset="0"/>
              </a:rPr>
              <a:t>Noch zu Beginn der 1960er Jahre war klar: Was eine Lehrerin im Unterricht behandelt, steht im Lehrplan. Es gibt wichtige (schriftliches Addieren etwa) und weniger wichtige Inhalte. Ein Lehrer wusste damals, welcher Lernstoff unverzichtbar ist. Lesebücher aus dieser Zeit zeigen dies. Es gab eine klassische Lernstoffsammlung, einen Kanon. Dort stand, was in allen Fächern durchgenommen werden muss. Man war sich einig, dass genau diese Inhalte die nötige Bildung bringen. Didaktische Ansätze wie etwa die didaktische Analyse und die psychologische Didaktik konzentrierten sich auf den Input im Klassenzimmer. Lehrmittel und Lehrpläne lieferten den Input und beschrieben die Inhaltsaspekte. Was in den Köpfen der Lernenden geschieht, interessierte dabei weniger. </a:t>
            </a:r>
          </a:p>
          <a:p>
            <a:endParaRPr lang="de-DE" sz="1100" b="0" i="0" u="none" strike="noStrike" kern="1200" baseline="0" dirty="0" smtClean="0">
              <a:solidFill>
                <a:schemeClr val="tx1"/>
              </a:solidFill>
              <a:latin typeface="Arial" pitchFamily="34" charset="0"/>
              <a:ea typeface="+mn-ea"/>
              <a:cs typeface="Arial" pitchFamily="34" charset="0"/>
            </a:endParaRPr>
          </a:p>
          <a:p>
            <a:r>
              <a:rPr lang="de-DE" sz="1100" b="0" i="0" u="none" strike="noStrike" kern="1200" baseline="0" dirty="0" smtClean="0">
                <a:solidFill>
                  <a:schemeClr val="tx1"/>
                </a:solidFill>
                <a:latin typeface="Arial" pitchFamily="34" charset="0"/>
                <a:ea typeface="+mn-ea"/>
                <a:cs typeface="Arial" pitchFamily="34" charset="0"/>
              </a:rPr>
              <a:t>Lernziele: </a:t>
            </a:r>
          </a:p>
          <a:p>
            <a:r>
              <a:rPr lang="de-DE" sz="1100" b="0" i="0" u="none" strike="noStrike" kern="1200" baseline="0" dirty="0" smtClean="0">
                <a:solidFill>
                  <a:schemeClr val="tx1"/>
                </a:solidFill>
                <a:latin typeface="Arial" pitchFamily="34" charset="0"/>
                <a:ea typeface="+mn-ea"/>
                <a:cs typeface="Arial" pitchFamily="34" charset="0"/>
              </a:rPr>
              <a:t>Ausgehend vom Strang der Inhalte begannen in den gesellschaftskritischen 68-er Gedanken, die Lehrpersonen und Bildungsfachleute über Unterricht und Lehrpläne zu diskutieren. Es </a:t>
            </a:r>
            <a:r>
              <a:rPr lang="de-DE" sz="1100" b="0" i="0" u="none" strike="noStrike" kern="1200" baseline="0" dirty="0" err="1" smtClean="0">
                <a:solidFill>
                  <a:schemeClr val="tx1"/>
                </a:solidFill>
                <a:latin typeface="Arial" pitchFamily="34" charset="0"/>
                <a:ea typeface="+mn-ea"/>
                <a:cs typeface="Arial" pitchFamily="34" charset="0"/>
              </a:rPr>
              <a:t>hiess</a:t>
            </a:r>
            <a:r>
              <a:rPr lang="de-DE" sz="1100" b="0" i="0" u="none" strike="noStrike" kern="1200" baseline="0" dirty="0" smtClean="0">
                <a:solidFill>
                  <a:schemeClr val="tx1"/>
                </a:solidFill>
                <a:latin typeface="Arial" pitchFamily="34" charset="0"/>
                <a:ea typeface="+mn-ea"/>
                <a:cs typeface="Arial" pitchFamily="34" charset="0"/>
              </a:rPr>
              <a:t> unter anderem: „Lehrpläne reflektieren die Ideologie vergangener Zeit“. Man verlangte, Lehrplaninhalte zu prüfen. „Warum muss eine Schülerin wissen, wie der Rütlischwur-Mythos geht?“ Gleichzeitig wurde betont, dass in einen Lehrplan nicht nur Lernstoffinhalte gehören, sondern auch wie diese vermittelt werden und wie Lernerfolg kontrolliert wird. </a:t>
            </a:r>
          </a:p>
          <a:p>
            <a:r>
              <a:rPr lang="de-DE" sz="1100" b="0" i="0" u="none" strike="noStrike" kern="1200" baseline="0" dirty="0" smtClean="0">
                <a:solidFill>
                  <a:schemeClr val="tx1"/>
                </a:solidFill>
                <a:latin typeface="Arial" pitchFamily="34" charset="0"/>
                <a:ea typeface="+mn-ea"/>
                <a:cs typeface="Arial" pitchFamily="34" charset="0"/>
              </a:rPr>
              <a:t>Es intensivierte sich so die Orientierung an Lernzielen und das Gespräch über didaktische Zugänge nahm zu. Das Bildungsziel der Mündigkeit rückte vermehrt in den Fokus und der Umgang zwischen Lehrenden und Lernenden sollte weniger autoritär werden. In diesem Zusammenhang rückten auch die Sach- die Sozial- und die Selbstkompetenz erstmals in den Fokus.</a:t>
            </a:r>
          </a:p>
          <a:p>
            <a:endParaRPr lang="de-DE" sz="1100" b="0" i="0" u="none" strike="noStrike" kern="1200" baseline="0" dirty="0" smtClean="0">
              <a:solidFill>
                <a:schemeClr val="tx1"/>
              </a:solidFill>
              <a:latin typeface="Arial" pitchFamily="34" charset="0"/>
              <a:ea typeface="+mn-ea"/>
              <a:cs typeface="Arial" pitchFamily="34" charset="0"/>
            </a:endParaRPr>
          </a:p>
          <a:p>
            <a:r>
              <a:rPr lang="de-DE" sz="1100" b="0" i="0" u="none" strike="noStrike" kern="1200" baseline="0" dirty="0" smtClean="0">
                <a:solidFill>
                  <a:schemeClr val="tx1"/>
                </a:solidFill>
                <a:latin typeface="Arial" pitchFamily="34" charset="0"/>
                <a:ea typeface="+mn-ea"/>
                <a:cs typeface="Arial" pitchFamily="34" charset="0"/>
              </a:rPr>
              <a:t>Kompetenzorientierung:</a:t>
            </a:r>
          </a:p>
          <a:p>
            <a:r>
              <a:rPr lang="de-DE" sz="1100" b="0" i="0" u="none" strike="noStrike" kern="1200" baseline="0" dirty="0" smtClean="0">
                <a:solidFill>
                  <a:schemeClr val="tx1"/>
                </a:solidFill>
                <a:latin typeface="Arial" pitchFamily="34" charset="0"/>
                <a:ea typeface="+mn-ea"/>
                <a:cs typeface="Arial" pitchFamily="34" charset="0"/>
              </a:rPr>
              <a:t>Es wurde bereits erwähnt, dass in den 60er und 70er Jahren die Selbst- und Sozialkompetenz neben dem Inhaltsaspekt Einzug in den Unterricht fanden und die Lernenden vermehrt ins Unterrichtsgeschehen einbezogen wurden. Trotzdem blieben die Lernziele meist auf inhaltliche Lernstoffziele beschränkt. Mit der Ausrichtung an Kompetenzen verändert sich dies und fachliches sowie überfachliches Wissen (Selbst, Sozial- und Methodenkompetenz) werden miteinander verbunden. Damit rücken die für den Kompetenzerwerb notwendigen Lernprozesse der Schülerinnen und Schüler ins Zentrum und die Handlungskompetenz gewinnt an Bedeutung. So betrachtet, kann die Kompetenzorientierung auch als Weiterführung der Lernziele gesehen werden. </a:t>
            </a: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pPr/>
              <a:t>11</a:t>
            </a:fld>
            <a:endParaRPr lang="de-CH"/>
          </a:p>
        </p:txBody>
      </p:sp>
    </p:spTree>
    <p:extLst>
      <p:ext uri="{BB962C8B-B14F-4D97-AF65-F5344CB8AC3E}">
        <p14:creationId xmlns:p14="http://schemas.microsoft.com/office/powerpoint/2010/main" val="401865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pPr/>
              <a:t>12</a:t>
            </a:fld>
            <a:endParaRPr lang="de-CH"/>
          </a:p>
        </p:txBody>
      </p:sp>
    </p:spTree>
    <p:extLst>
      <p:ext uri="{BB962C8B-B14F-4D97-AF65-F5344CB8AC3E}">
        <p14:creationId xmlns:p14="http://schemas.microsoft.com/office/powerpoint/2010/main" val="30942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r>
              <a:rPr lang="de-DE" smtClean="0"/>
              <a:t>16.11.2016</a:t>
            </a:r>
            <a:endParaRPr lang="de-DE"/>
          </a:p>
        </p:txBody>
      </p:sp>
      <p:sp>
        <p:nvSpPr>
          <p:cNvPr id="5" name="Fußzeilenplatzhalter 4"/>
          <p:cNvSpPr>
            <a:spLocks noGrp="1"/>
          </p:cNvSpPr>
          <p:nvPr>
            <p:ph type="ftr" sz="quarter" idx="11"/>
          </p:nvPr>
        </p:nvSpPr>
        <p:spPr/>
        <p:txBody>
          <a:bodyPr/>
          <a:lstStyle/>
          <a:p>
            <a:r>
              <a:rPr lang="de-CH" smtClean="0"/>
              <a:t>Lehrplan 21 - Gefahr oder Chance?</a:t>
            </a:r>
            <a:endParaRPr lang="de-DE"/>
          </a:p>
        </p:txBody>
      </p:sp>
      <p:sp>
        <p:nvSpPr>
          <p:cNvPr id="6" name="Foliennummernplatzhalter 5"/>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38699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r>
              <a:rPr lang="de-DE" smtClean="0"/>
              <a:t>16.11.2016</a:t>
            </a:r>
            <a:endParaRPr lang="de-DE"/>
          </a:p>
        </p:txBody>
      </p:sp>
      <p:sp>
        <p:nvSpPr>
          <p:cNvPr id="5" name="Fußzeilenplatzhalter 4"/>
          <p:cNvSpPr>
            <a:spLocks noGrp="1"/>
          </p:cNvSpPr>
          <p:nvPr>
            <p:ph type="ftr" sz="quarter" idx="11"/>
          </p:nvPr>
        </p:nvSpPr>
        <p:spPr/>
        <p:txBody>
          <a:bodyPr/>
          <a:lstStyle/>
          <a:p>
            <a:r>
              <a:rPr lang="de-CH" smtClean="0"/>
              <a:t>Lehrplan 21 - Gefahr oder Chance?</a:t>
            </a:r>
            <a:endParaRPr lang="de-DE"/>
          </a:p>
        </p:txBody>
      </p:sp>
      <p:sp>
        <p:nvSpPr>
          <p:cNvPr id="6" name="Foliennummernplatzhalter 5"/>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27465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r>
              <a:rPr lang="de-DE" smtClean="0"/>
              <a:t>16.11.2016</a:t>
            </a:r>
            <a:endParaRPr lang="de-DE"/>
          </a:p>
        </p:txBody>
      </p:sp>
      <p:sp>
        <p:nvSpPr>
          <p:cNvPr id="5" name="Fußzeilenplatzhalter 4"/>
          <p:cNvSpPr>
            <a:spLocks noGrp="1"/>
          </p:cNvSpPr>
          <p:nvPr>
            <p:ph type="ftr" sz="quarter" idx="11"/>
          </p:nvPr>
        </p:nvSpPr>
        <p:spPr/>
        <p:txBody>
          <a:bodyPr/>
          <a:lstStyle/>
          <a:p>
            <a:r>
              <a:rPr lang="de-CH" smtClean="0"/>
              <a:t>Lehrplan 21 - Gefahr oder Chance?</a:t>
            </a:r>
            <a:endParaRPr lang="de-DE"/>
          </a:p>
        </p:txBody>
      </p:sp>
      <p:sp>
        <p:nvSpPr>
          <p:cNvPr id="6" name="Foliennummernplatzhalter 5"/>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16785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8" name="Rectangle 3"/>
          <p:cNvSpPr>
            <a:spLocks noGrp="1" noChangeArrowheads="1"/>
          </p:cNvSpPr>
          <p:nvPr>
            <p:ph type="subTitle" idx="1" hasCustomPrompt="1"/>
          </p:nvPr>
        </p:nvSpPr>
        <p:spPr bwMode="auto">
          <a:xfrm>
            <a:off x="631229" y="1794051"/>
            <a:ext cx="7878827"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r>
              <a:rPr lang="de-DE" sz="2300" dirty="0" smtClean="0"/>
              <a:t>Untertitel der Präsentation</a:t>
            </a:r>
            <a:endParaRPr lang="de-CH" sz="2300" dirty="0"/>
          </a:p>
        </p:txBody>
      </p:sp>
      <p:sp>
        <p:nvSpPr>
          <p:cNvPr id="12" name="Titel 11"/>
          <p:cNvSpPr>
            <a:spLocks noGrp="1"/>
          </p:cNvSpPr>
          <p:nvPr>
            <p:ph type="title" hasCustomPrompt="1"/>
          </p:nvPr>
        </p:nvSpPr>
        <p:spPr/>
        <p:txBody>
          <a:bodyPr/>
          <a:lstStyle>
            <a:lvl1pPr>
              <a:defRPr/>
            </a:lvl1pPr>
          </a:lstStyle>
          <a:p>
            <a:r>
              <a:rPr lang="de-DE" dirty="0" smtClean="0"/>
              <a:t>Titel der Präsentation</a:t>
            </a:r>
            <a:endParaRPr lang="de-CH" dirty="0"/>
          </a:p>
        </p:txBody>
      </p:sp>
      <p:sp>
        <p:nvSpPr>
          <p:cNvPr id="3" name="Textplatzhalter 2"/>
          <p:cNvSpPr>
            <a:spLocks noGrp="1"/>
          </p:cNvSpPr>
          <p:nvPr>
            <p:ph type="body" sz="quarter" idx="10" hasCustomPrompt="1"/>
          </p:nvPr>
        </p:nvSpPr>
        <p:spPr>
          <a:xfrm>
            <a:off x="0" y="2488059"/>
            <a:ext cx="8524048" cy="3754944"/>
          </a:xfrm>
          <a:solidFill>
            <a:schemeClr val="accent1"/>
          </a:solidFill>
        </p:spPr>
        <p:txBody>
          <a:bodyPr wrap="none" lIns="631080" tIns="94662" rIns="631080" bIns="94662" anchor="ctr" anchorCtr="0"/>
          <a:lstStyle>
            <a:lvl1pPr marL="0" marR="0" indent="0" algn="ctr" defTabSz="914179" rtl="0" eaLnBrk="1" fontAlgn="base" latinLnBrk="0" hangingPunct="1">
              <a:lnSpc>
                <a:spcPct val="100000"/>
              </a:lnSpc>
              <a:spcBef>
                <a:spcPct val="0"/>
              </a:spcBef>
              <a:spcAft>
                <a:spcPct val="0"/>
              </a:spcAft>
              <a:buClrTx/>
              <a:buSzTx/>
              <a:buFontTx/>
              <a:buNone/>
              <a:tabLst/>
              <a:defRPr sz="1800" b="0" baseline="0">
                <a:latin typeface="Arial" pitchFamily="34" charset="0"/>
                <a:cs typeface="Arial" pitchFamily="34" charset="0"/>
              </a:defRPr>
            </a:lvl1pPr>
          </a:lstStyle>
          <a:p>
            <a:pPr marL="0" marR="0" lvl="0" indent="0" algn="ctr" defTabSz="914179"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smtClean="0">
                <a:ln>
                  <a:noFill/>
                </a:ln>
                <a:solidFill>
                  <a:sysClr val="windowText" lastClr="000000"/>
                </a:solidFill>
                <a:effectLst/>
                <a:uLnTx/>
                <a:uFillTx/>
              </a:rPr>
              <a:t>Durch Bild ersetzen (Grösse und Position beibehalten)</a:t>
            </a:r>
            <a:endParaRPr kumimoji="0" lang="de-CH" sz="1600" b="0" i="0" u="none" strike="noStrike" kern="0" cap="none" spc="0" normalizeH="0" baseline="0" noProof="0" dirty="0" smtClean="0">
              <a:ln>
                <a:noFill/>
              </a:ln>
              <a:solidFill>
                <a:sysClr val="windowText" lastClr="000000"/>
              </a:solidFill>
              <a:effectLst/>
              <a:uLnTx/>
              <a:uFillTx/>
            </a:endParaRPr>
          </a:p>
        </p:txBody>
      </p:sp>
      <p:sp>
        <p:nvSpPr>
          <p:cNvPr id="5" name="Textplatzhalter 4"/>
          <p:cNvSpPr>
            <a:spLocks noGrp="1"/>
          </p:cNvSpPr>
          <p:nvPr>
            <p:ph type="body" sz="quarter" idx="11" hasCustomPrompt="1"/>
          </p:nvPr>
        </p:nvSpPr>
        <p:spPr>
          <a:xfrm>
            <a:off x="-1" y="2971304"/>
            <a:ext cx="631069" cy="2794984"/>
          </a:xfrm>
          <a:solidFill>
            <a:srgbClr val="FFFF00"/>
          </a:solidFill>
        </p:spPr>
        <p:txBody>
          <a:bodyPr/>
          <a:lstStyle>
            <a:lvl5pPr marL="1097849" indent="0">
              <a:buNone/>
              <a:defRPr/>
            </a:lvl5pPr>
          </a:lstStyle>
          <a:p>
            <a:pPr lvl="4"/>
            <a:r>
              <a:rPr lang="de-CH" dirty="0" smtClean="0"/>
              <a:t> </a:t>
            </a:r>
            <a:endParaRPr lang="de-CH" dirty="0"/>
          </a:p>
        </p:txBody>
      </p:sp>
      <p:pic>
        <p:nvPicPr>
          <p:cNvPr id="19" name="Grafik 18" descr="FHNW_PH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7054" y="228562"/>
            <a:ext cx="2939940" cy="489775"/>
          </a:xfrm>
          <a:prstGeom prst="rect">
            <a:avLst/>
          </a:prstGeom>
          <a:noFill/>
          <a:ln>
            <a:noFill/>
          </a:ln>
        </p:spPr>
      </p:pic>
    </p:spTree>
    <p:extLst>
      <p:ext uri="{BB962C8B-B14F-4D97-AF65-F5344CB8AC3E}">
        <p14:creationId xmlns:p14="http://schemas.microsoft.com/office/powerpoint/2010/main" val="9437055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tangle 3"/>
          <p:cNvSpPr>
            <a:spLocks noGrp="1" noChangeArrowheads="1"/>
          </p:cNvSpPr>
          <p:nvPr>
            <p:ph type="subTitle" idx="1" hasCustomPrompt="1"/>
          </p:nvPr>
        </p:nvSpPr>
        <p:spPr bwMode="auto">
          <a:xfrm>
            <a:off x="631229" y="1794051"/>
            <a:ext cx="7878827"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r>
              <a:rPr lang="de-DE" sz="2300" dirty="0" smtClean="0"/>
              <a:t>Untertitel der Präsentation</a:t>
            </a:r>
            <a:endParaRPr lang="de-CH" sz="2300" dirty="0"/>
          </a:p>
        </p:txBody>
      </p:sp>
      <p:sp>
        <p:nvSpPr>
          <p:cNvPr id="12" name="Titel 11"/>
          <p:cNvSpPr>
            <a:spLocks noGrp="1"/>
          </p:cNvSpPr>
          <p:nvPr>
            <p:ph type="title" hasCustomPrompt="1"/>
          </p:nvPr>
        </p:nvSpPr>
        <p:spPr/>
        <p:txBody>
          <a:bodyPr/>
          <a:lstStyle>
            <a:lvl1pPr>
              <a:defRPr/>
            </a:lvl1pPr>
          </a:lstStyle>
          <a:p>
            <a:r>
              <a:rPr lang="de-DE" dirty="0" smtClean="0"/>
              <a:t>Titel der Präsentation</a:t>
            </a:r>
            <a:endParaRPr lang="de-CH" dirty="0"/>
          </a:p>
        </p:txBody>
      </p:sp>
      <p:sp>
        <p:nvSpPr>
          <p:cNvPr id="3" name="Textplatzhalter 2"/>
          <p:cNvSpPr>
            <a:spLocks noGrp="1"/>
          </p:cNvSpPr>
          <p:nvPr>
            <p:ph type="body" sz="quarter" idx="10" hasCustomPrompt="1"/>
          </p:nvPr>
        </p:nvSpPr>
        <p:spPr>
          <a:xfrm>
            <a:off x="1" y="2488059"/>
            <a:ext cx="8524048" cy="3754944"/>
          </a:xfrm>
          <a:solidFill>
            <a:schemeClr val="accent1"/>
          </a:solidFill>
        </p:spPr>
        <p:txBody>
          <a:bodyPr wrap="none" lIns="630969" tIns="94645" rIns="630969" bIns="94645" anchor="ctr" anchorCtr="0"/>
          <a:lstStyle>
            <a:lvl1pPr marL="0" marR="0" indent="0" algn="ctr" defTabSz="914018" rtl="0" eaLnBrk="1" fontAlgn="base" latinLnBrk="0" hangingPunct="1">
              <a:lnSpc>
                <a:spcPct val="100000"/>
              </a:lnSpc>
              <a:spcBef>
                <a:spcPct val="0"/>
              </a:spcBef>
              <a:spcAft>
                <a:spcPct val="0"/>
              </a:spcAft>
              <a:buClrTx/>
              <a:buSzTx/>
              <a:buFontTx/>
              <a:buNone/>
              <a:tabLst/>
              <a:defRPr sz="1800" b="0" baseline="0">
                <a:latin typeface="Arial" pitchFamily="34" charset="0"/>
                <a:cs typeface="Arial" pitchFamily="34" charset="0"/>
              </a:defRPr>
            </a:lvl1pPr>
          </a:lstStyle>
          <a:p>
            <a:pPr marL="0" marR="0" lvl="0" indent="0" algn="ctr" defTabSz="914018"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smtClean="0">
                <a:ln>
                  <a:noFill/>
                </a:ln>
                <a:solidFill>
                  <a:sysClr val="windowText" lastClr="000000"/>
                </a:solidFill>
                <a:effectLst/>
                <a:uLnTx/>
                <a:uFillTx/>
              </a:rPr>
              <a:t>Durch Bild ersetzen (Grösse und Position beibehalten)</a:t>
            </a:r>
            <a:endParaRPr kumimoji="0" lang="de-CH" sz="1600" b="0" i="0" u="none" strike="noStrike" kern="0" cap="none" spc="0" normalizeH="0" baseline="0" noProof="0" dirty="0" smtClean="0">
              <a:ln>
                <a:noFill/>
              </a:ln>
              <a:solidFill>
                <a:sysClr val="windowText" lastClr="000000"/>
              </a:solidFill>
              <a:effectLst/>
              <a:uLnTx/>
              <a:uFillTx/>
            </a:endParaRPr>
          </a:p>
        </p:txBody>
      </p:sp>
      <p:sp>
        <p:nvSpPr>
          <p:cNvPr id="5" name="Textplatzhalter 4"/>
          <p:cNvSpPr>
            <a:spLocks noGrp="1"/>
          </p:cNvSpPr>
          <p:nvPr>
            <p:ph type="body" sz="quarter" idx="11" hasCustomPrompt="1"/>
          </p:nvPr>
        </p:nvSpPr>
        <p:spPr>
          <a:xfrm>
            <a:off x="-1" y="2971305"/>
            <a:ext cx="631069" cy="2794984"/>
          </a:xfrm>
          <a:solidFill>
            <a:srgbClr val="FFFF00"/>
          </a:solidFill>
        </p:spPr>
        <p:txBody>
          <a:bodyPr/>
          <a:lstStyle>
            <a:lvl5pPr marL="1097655" indent="0">
              <a:buNone/>
              <a:defRPr/>
            </a:lvl5pPr>
          </a:lstStyle>
          <a:p>
            <a:pPr lvl="4"/>
            <a:r>
              <a:rPr lang="de-CH" dirty="0" smtClean="0"/>
              <a:t> </a:t>
            </a:r>
            <a:endParaRPr lang="de-CH" dirty="0"/>
          </a:p>
        </p:txBody>
      </p:sp>
      <p:pic>
        <p:nvPicPr>
          <p:cNvPr id="19" name="Grafik 18" descr="FHNW_PH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7054" y="228563"/>
            <a:ext cx="2939940" cy="489775"/>
          </a:xfrm>
          <a:prstGeom prst="rect">
            <a:avLst/>
          </a:prstGeom>
          <a:noFill/>
          <a:ln>
            <a:noFill/>
          </a:ln>
        </p:spPr>
      </p:pic>
    </p:spTree>
    <p:extLst>
      <p:ext uri="{BB962C8B-B14F-4D97-AF65-F5344CB8AC3E}">
        <p14:creationId xmlns:p14="http://schemas.microsoft.com/office/powerpoint/2010/main" val="9437055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455877" y="6528274"/>
            <a:ext cx="739827" cy="162703"/>
          </a:xfrm>
        </p:spPr>
        <p:txBody>
          <a:bodyPr/>
          <a:lstStyle>
            <a:lvl1pPr algn="ctr">
              <a:defRPr/>
            </a:lvl1p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lvl1pPr algn="r">
              <a:defRPr/>
            </a:lvl1pPr>
          </a:lstStyle>
          <a:p>
            <a:fld id="{351188DD-6605-4EF4-9E67-B567F731CE68}" type="slidenum">
              <a:rPr lang="de-CH" smtClean="0">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629872" y="1020932"/>
            <a:ext cx="7878827" cy="532660"/>
          </a:xfrm>
        </p:spPr>
        <p:txBody>
          <a:bodyPr/>
          <a:lstStyle>
            <a:lvl1pPr>
              <a:defRPr sz="3200" b="1" i="0" baseline="0"/>
            </a:lvl1pPr>
          </a:lstStyle>
          <a:p>
            <a:r>
              <a:rPr lang="de-DE" dirty="0" smtClean="0"/>
              <a:t>Titel durch Klicken hinzufügen</a:t>
            </a:r>
            <a:endParaRPr lang="de-DE" dirty="0"/>
          </a:p>
        </p:txBody>
      </p:sp>
      <p:sp>
        <p:nvSpPr>
          <p:cNvPr id="6" name="Rectangle 3"/>
          <p:cNvSpPr>
            <a:spLocks noGrp="1" noChangeArrowheads="1"/>
          </p:cNvSpPr>
          <p:nvPr>
            <p:ph type="body" idx="1" hasCustomPrompt="1"/>
          </p:nvPr>
        </p:nvSpPr>
        <p:spPr>
          <a:xfrm>
            <a:off x="631229" y="1992750"/>
            <a:ext cx="7878827" cy="4048855"/>
          </a:xfrm>
        </p:spPr>
        <p:txBody>
          <a:bodyPr/>
          <a:lstStyle>
            <a:lvl1pPr marL="342900" indent="-342900">
              <a:spcBef>
                <a:spcPts val="1052"/>
              </a:spcBef>
              <a:buFont typeface="Arial" panose="020B0604020202020204" pitchFamily="34" charset="0"/>
              <a:buChar char="•"/>
              <a:defRPr sz="2000" b="0" i="0" baseline="0"/>
            </a:lvl1pPr>
          </a:lstStyle>
          <a:p>
            <a:pPr lvl="0"/>
            <a:r>
              <a:rPr lang="de-DE" dirty="0" smtClean="0"/>
              <a:t>Text durch Klicken hinzufüge</a:t>
            </a:r>
          </a:p>
        </p:txBody>
      </p:sp>
    </p:spTree>
    <p:extLst>
      <p:ext uri="{BB962C8B-B14F-4D97-AF65-F5344CB8AC3E}">
        <p14:creationId xmlns:p14="http://schemas.microsoft.com/office/powerpoint/2010/main" val="9659492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455877" y="6528274"/>
            <a:ext cx="739827" cy="162703"/>
          </a:xfrm>
        </p:spPr>
        <p:txBody>
          <a:bodyPr/>
          <a:lstStyle>
            <a:lvl1pPr algn="ctr">
              <a:defRPr/>
            </a:lvl1p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lvl1pPr algn="r">
              <a:defRPr/>
            </a:lvl1pPr>
          </a:lstStyle>
          <a:p>
            <a:fld id="{351188DD-6605-4EF4-9E67-B567F731CE68}" type="slidenum">
              <a:rPr lang="de-CH" smtClean="0">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629872" y="1020932"/>
            <a:ext cx="7878827" cy="532660"/>
          </a:xfrm>
        </p:spPr>
        <p:txBody>
          <a:bodyPr/>
          <a:lstStyle>
            <a:lvl1pPr>
              <a:defRPr sz="3200" b="1" i="0" baseline="0"/>
            </a:lvl1pPr>
          </a:lstStyle>
          <a:p>
            <a:r>
              <a:rPr lang="de-DE" dirty="0" smtClean="0"/>
              <a:t>Titel durch Klicken hinzufügen</a:t>
            </a:r>
            <a:endParaRPr lang="de-DE" dirty="0"/>
          </a:p>
        </p:txBody>
      </p:sp>
      <p:sp>
        <p:nvSpPr>
          <p:cNvPr id="6" name="Rectangle 3"/>
          <p:cNvSpPr>
            <a:spLocks noGrp="1" noChangeArrowheads="1"/>
          </p:cNvSpPr>
          <p:nvPr>
            <p:ph type="body" idx="1" hasCustomPrompt="1"/>
          </p:nvPr>
        </p:nvSpPr>
        <p:spPr>
          <a:xfrm>
            <a:off x="631229" y="1992750"/>
            <a:ext cx="3932145" cy="4048855"/>
          </a:xfrm>
        </p:spPr>
        <p:txBody>
          <a:bodyPr/>
          <a:lstStyle>
            <a:lvl1pPr marL="342900" indent="-342900">
              <a:spcBef>
                <a:spcPts val="1052"/>
              </a:spcBef>
              <a:buFont typeface="Arial" panose="020B0604020202020204" pitchFamily="34" charset="0"/>
              <a:buChar char="•"/>
              <a:defRPr sz="2000" b="0" i="0" baseline="0"/>
            </a:lvl1pPr>
          </a:lstStyle>
          <a:p>
            <a:pPr lvl="0"/>
            <a:r>
              <a:rPr lang="de-DE" dirty="0" smtClean="0"/>
              <a:t>Text durch Klicken hinzufüge</a:t>
            </a:r>
          </a:p>
        </p:txBody>
      </p:sp>
      <p:sp>
        <p:nvSpPr>
          <p:cNvPr id="7" name="Rectangle 3"/>
          <p:cNvSpPr>
            <a:spLocks noGrp="1" noChangeArrowheads="1"/>
          </p:cNvSpPr>
          <p:nvPr>
            <p:ph type="body" idx="13" hasCustomPrompt="1"/>
          </p:nvPr>
        </p:nvSpPr>
        <p:spPr>
          <a:xfrm>
            <a:off x="4576554" y="1992750"/>
            <a:ext cx="3932145" cy="4048855"/>
          </a:xfrm>
        </p:spPr>
        <p:txBody>
          <a:bodyPr/>
          <a:lstStyle>
            <a:lvl1pPr marL="342900" indent="-342900">
              <a:spcBef>
                <a:spcPts val="1052"/>
              </a:spcBef>
              <a:buFont typeface="Arial" panose="020B0604020202020204" pitchFamily="34" charset="0"/>
              <a:buChar char="•"/>
              <a:defRPr sz="2000" b="0" i="0" baseline="0"/>
            </a:lvl1pPr>
          </a:lstStyle>
          <a:p>
            <a:pPr lvl="0"/>
            <a:r>
              <a:rPr lang="de-DE" dirty="0" smtClean="0"/>
              <a:t>Text durch Klicken hinzufüge</a:t>
            </a:r>
          </a:p>
        </p:txBody>
      </p:sp>
    </p:spTree>
    <p:extLst>
      <p:ext uri="{BB962C8B-B14F-4D97-AF65-F5344CB8AC3E}">
        <p14:creationId xmlns:p14="http://schemas.microsoft.com/office/powerpoint/2010/main" val="2489126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r>
              <a:rPr lang="de-DE" smtClean="0">
                <a:solidFill>
                  <a:srgbClr val="000000"/>
                </a:solidFill>
              </a:rPr>
              <a:t>16.11.2016</a:t>
            </a:r>
            <a:endParaRPr lang="de-CH">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de-CH" smtClean="0">
                <a:solidFill>
                  <a:srgbClr val="000000"/>
                </a:solidFill>
              </a:rPr>
              <a:t>Lehrplan 21 - Gefahr oder Chance?</a:t>
            </a:r>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0" name="Textplatzhalter 9"/>
          <p:cNvSpPr>
            <a:spLocks noGrp="1"/>
          </p:cNvSpPr>
          <p:nvPr>
            <p:ph type="body" sz="quarter" idx="13" hasCustomPrompt="1"/>
          </p:nvPr>
        </p:nvSpPr>
        <p:spPr>
          <a:xfrm>
            <a:off x="631069" y="2579482"/>
            <a:ext cx="7883743" cy="3461079"/>
          </a:xfrm>
          <a:solidFill>
            <a:schemeClr val="accent1"/>
          </a:solidFill>
        </p:spPr>
        <p:txBody>
          <a:bodyPr anchor="ctr"/>
          <a:lstStyle>
            <a:lvl1pPr algn="ctr">
              <a:defRPr sz="1800" b="0" baseline="0"/>
            </a:lvl1pPr>
          </a:lstStyle>
          <a:p>
            <a:pPr lvl="0"/>
            <a:r>
              <a:rPr lang="de-CH" dirty="0" smtClean="0"/>
              <a:t>Durch Bild oder Grafik ersetzen (Grösse und Position beibehalten)</a:t>
            </a:r>
            <a:endParaRPr lang="de-CH" dirty="0"/>
          </a:p>
        </p:txBody>
      </p:sp>
      <p:sp>
        <p:nvSpPr>
          <p:cNvPr id="12" name="Textplatzhalter 11"/>
          <p:cNvSpPr>
            <a:spLocks noGrp="1"/>
          </p:cNvSpPr>
          <p:nvPr>
            <p:ph type="body" sz="quarter" idx="14" hasCustomPrompt="1"/>
          </p:nvPr>
        </p:nvSpPr>
        <p:spPr>
          <a:xfrm>
            <a:off x="631070" y="1368106"/>
            <a:ext cx="7877587" cy="1015467"/>
          </a:xfrm>
        </p:spPr>
        <p:txBody>
          <a:bodyPr/>
          <a:lstStyle>
            <a:lvl1pPr>
              <a:spcBef>
                <a:spcPts val="789"/>
              </a:spcBef>
              <a:defRPr sz="1500" b="0"/>
            </a:lvl1pPr>
          </a:lstStyle>
          <a:p>
            <a:pPr lvl="0"/>
            <a:r>
              <a:rPr lang="de-CH" dirty="0" smtClean="0"/>
              <a:t>Text durch Klicken hinzufügen</a:t>
            </a:r>
            <a:endParaRPr lang="de-CH" dirty="0"/>
          </a:p>
        </p:txBody>
      </p:sp>
    </p:spTree>
    <p:extLst>
      <p:ext uri="{BB962C8B-B14F-4D97-AF65-F5344CB8AC3E}">
        <p14:creationId xmlns:p14="http://schemas.microsoft.com/office/powerpoint/2010/main" val="4255578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r>
              <a:rPr lang="de-DE" smtClean="0">
                <a:solidFill>
                  <a:srgbClr val="000000"/>
                </a:solidFill>
              </a:rPr>
              <a:t>16.11.2016</a:t>
            </a:r>
            <a:endParaRPr lang="de-CH">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de-CH" smtClean="0">
                <a:solidFill>
                  <a:srgbClr val="000000"/>
                </a:solidFill>
              </a:rPr>
              <a:t>Lehrplan 21 - Gefahr oder Chance?</a:t>
            </a:r>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3" name="Textplatzhalter 2"/>
          <p:cNvSpPr>
            <a:spLocks noGrp="1"/>
          </p:cNvSpPr>
          <p:nvPr>
            <p:ph type="body" sz="quarter" idx="13" hasCustomPrompt="1"/>
          </p:nvPr>
        </p:nvSpPr>
        <p:spPr>
          <a:xfrm>
            <a:off x="631069" y="1371371"/>
            <a:ext cx="7883743" cy="4342674"/>
          </a:xfrm>
          <a:solidFill>
            <a:schemeClr val="accent1"/>
          </a:solidFill>
        </p:spPr>
        <p:txBody>
          <a:bodyPr anchor="ctr"/>
          <a:lstStyle>
            <a:lvl1pPr algn="ctr">
              <a:defRPr sz="1800" b="0" baseline="0"/>
            </a:lvl1pPr>
          </a:lstStyle>
          <a:p>
            <a:pPr lvl="0"/>
            <a:r>
              <a:rPr lang="de-CH" dirty="0" smtClean="0"/>
              <a:t>Durch Bild oder Grafik ersetzen (Grösse und Position beibehalten)</a:t>
            </a:r>
            <a:endParaRPr lang="de-CH" dirty="0"/>
          </a:p>
        </p:txBody>
      </p:sp>
      <p:sp>
        <p:nvSpPr>
          <p:cNvPr id="8" name="Textplatzhalter 7"/>
          <p:cNvSpPr>
            <a:spLocks noGrp="1"/>
          </p:cNvSpPr>
          <p:nvPr>
            <p:ph type="body" sz="quarter" idx="14" hasCustomPrompt="1"/>
          </p:nvPr>
        </p:nvSpPr>
        <p:spPr>
          <a:xfrm>
            <a:off x="631229" y="5874039"/>
            <a:ext cx="7877587" cy="653034"/>
          </a:xfrm>
        </p:spPr>
        <p:txBody>
          <a:bodyPr/>
          <a:lstStyle>
            <a:lvl1pPr>
              <a:spcBef>
                <a:spcPts val="701"/>
              </a:spcBef>
              <a:defRPr sz="1300" b="0"/>
            </a:lvl1pPr>
          </a:lstStyle>
          <a:p>
            <a:pPr lvl="0"/>
            <a:r>
              <a:rPr lang="de-CH" dirty="0" smtClean="0"/>
              <a:t>Text durch Klicken hinzufügen</a:t>
            </a:r>
            <a:endParaRPr lang="de-CH" dirty="0"/>
          </a:p>
        </p:txBody>
      </p:sp>
    </p:spTree>
    <p:extLst>
      <p:ext uri="{BB962C8B-B14F-4D97-AF65-F5344CB8AC3E}">
        <p14:creationId xmlns:p14="http://schemas.microsoft.com/office/powerpoint/2010/main" val="385359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8" name="Rectangle 2"/>
          <p:cNvSpPr>
            <a:spLocks noGrp="1" noChangeArrowheads="1"/>
          </p:cNvSpPr>
          <p:nvPr>
            <p:ph type="title" hasCustomPrompt="1"/>
          </p:nvPr>
        </p:nvSpPr>
        <p:spPr>
          <a:xfrm>
            <a:off x="4695533" y="1369296"/>
            <a:ext cx="3813167" cy="328286"/>
          </a:xfrm>
        </p:spPr>
        <p:txBody>
          <a:bodyPr/>
          <a:lstStyle>
            <a:lvl1pPr>
              <a:defRPr sz="1800" b="1" i="0" baseline="0"/>
            </a:lvl1pPr>
          </a:lstStyle>
          <a:p>
            <a:r>
              <a:rPr lang="de-DE" dirty="0" smtClean="0"/>
              <a:t>Titel durch Klicken hinzufügen</a:t>
            </a:r>
            <a:endParaRPr lang="de-DE" dirty="0"/>
          </a:p>
        </p:txBody>
      </p:sp>
      <p:sp>
        <p:nvSpPr>
          <p:cNvPr id="9" name="Rectangle 3"/>
          <p:cNvSpPr>
            <a:spLocks noGrp="1" noChangeArrowheads="1"/>
          </p:cNvSpPr>
          <p:nvPr>
            <p:ph type="body" idx="1" hasCustomPrompt="1"/>
          </p:nvPr>
        </p:nvSpPr>
        <p:spPr>
          <a:xfrm>
            <a:off x="4695533" y="1992750"/>
            <a:ext cx="3814525" cy="4048855"/>
          </a:xfrm>
        </p:spPr>
        <p:txBody>
          <a:bodyPr/>
          <a:lstStyle>
            <a:lvl1pPr>
              <a:spcBef>
                <a:spcPts val="1052"/>
              </a:spcBef>
              <a:defRPr sz="1800" b="0" i="0" baseline="0"/>
            </a:lvl1pPr>
          </a:lstStyle>
          <a:p>
            <a:pPr lvl="0"/>
            <a:r>
              <a:rPr lang="de-DE" dirty="0" smtClean="0"/>
              <a:t>Text durch Klicken hinzufügen</a:t>
            </a:r>
          </a:p>
        </p:txBody>
      </p:sp>
      <p:sp>
        <p:nvSpPr>
          <p:cNvPr id="6" name="Textplatzhalter 5"/>
          <p:cNvSpPr>
            <a:spLocks noGrp="1"/>
          </p:cNvSpPr>
          <p:nvPr>
            <p:ph type="body" sz="quarter" idx="13" hasCustomPrompt="1"/>
          </p:nvPr>
        </p:nvSpPr>
        <p:spPr>
          <a:xfrm>
            <a:off x="631070" y="1371372"/>
            <a:ext cx="3820276" cy="4672457"/>
          </a:xfrm>
          <a:solidFill>
            <a:schemeClr val="accent1"/>
          </a:solidFill>
        </p:spPr>
        <p:txBody>
          <a:bodyPr anchor="ctr"/>
          <a:lstStyle>
            <a:lvl1pPr algn="ctr">
              <a:defRPr sz="1800" b="0" baseline="0"/>
            </a:lvl1pPr>
          </a:lstStyle>
          <a:p>
            <a:pPr lvl="0"/>
            <a:r>
              <a:rPr lang="de-CH" sz="1800" b="0" dirty="0" smtClean="0"/>
              <a:t>Durch Bild oder Grafik ersetzen (Grösse und Position beibehalten)</a:t>
            </a:r>
            <a:endParaRPr lang="de-CH" dirty="0"/>
          </a:p>
        </p:txBody>
      </p:sp>
    </p:spTree>
    <p:extLst>
      <p:ext uri="{BB962C8B-B14F-4D97-AF65-F5344CB8AC3E}">
        <p14:creationId xmlns:p14="http://schemas.microsoft.com/office/powerpoint/2010/main" val="6184973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4932" y="1369296"/>
            <a:ext cx="8123767" cy="328286"/>
          </a:xfrm>
        </p:spPr>
        <p:txBody>
          <a:bodyPr/>
          <a:lstStyle/>
          <a:p>
            <a:r>
              <a:rPr lang="de-DE" smtClean="0"/>
              <a:t>Titelmasterformat durch Klicken bearbeiten</a:t>
            </a:r>
            <a:endParaRPr lang="de-CH"/>
          </a:p>
        </p:txBody>
      </p:sp>
      <p:sp>
        <p:nvSpPr>
          <p:cNvPr id="3" name="Inhaltsplatzhalter 2"/>
          <p:cNvSpPr>
            <a:spLocks noGrp="1"/>
          </p:cNvSpPr>
          <p:nvPr>
            <p:ph idx="1"/>
          </p:nvPr>
        </p:nvSpPr>
        <p:spPr>
          <a:xfrm>
            <a:off x="384932" y="1992750"/>
            <a:ext cx="8125125" cy="4048855"/>
          </a:xfrm>
        </p:spPr>
        <p:txBody>
          <a:bodyPr/>
          <a:lstStyle>
            <a:lvl1pPr>
              <a:spcBef>
                <a:spcPts val="1052"/>
              </a:spcBef>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4"/>
          <p:cNvSpPr>
            <a:spLocks noGrp="1" noChangeArrowheads="1"/>
          </p:cNvSpPr>
          <p:nvPr>
            <p:ph type="dt" sz="half" idx="10"/>
          </p:nvPr>
        </p:nvSpPr>
        <p:spPr>
          <a:ln/>
        </p:spPr>
        <p:txBody>
          <a:bodyPr/>
          <a:lstStyle>
            <a:lvl1pPr>
              <a:defRPr/>
            </a:lvl1pPr>
          </a:lstStyle>
          <a:p>
            <a:pPr>
              <a:defRPr/>
            </a:pPr>
            <a:r>
              <a:rPr lang="de-DE" altLang="de-DE" smtClean="0"/>
              <a:t>16.11.2016</a:t>
            </a:r>
            <a:endParaRPr lang="de-CH" altLang="de-DE"/>
          </a:p>
        </p:txBody>
      </p:sp>
      <p:sp>
        <p:nvSpPr>
          <p:cNvPr id="5" name="Rectangle 5"/>
          <p:cNvSpPr>
            <a:spLocks noGrp="1" noChangeArrowheads="1"/>
          </p:cNvSpPr>
          <p:nvPr>
            <p:ph type="ftr" sz="quarter" idx="11"/>
          </p:nvPr>
        </p:nvSpPr>
        <p:spPr>
          <a:ln/>
        </p:spPr>
        <p:txBody>
          <a:bodyPr/>
          <a:lstStyle>
            <a:lvl1pPr>
              <a:defRPr/>
            </a:lvl1pPr>
          </a:lstStyle>
          <a:p>
            <a:pPr>
              <a:defRPr/>
            </a:pPr>
            <a:r>
              <a:rPr lang="de-CH" altLang="de-DE" smtClean="0"/>
              <a:t>Lehrplan 21 - Gefahr oder Chance?</a:t>
            </a:r>
            <a:endParaRPr lang="de-CH" altLang="de-DE"/>
          </a:p>
        </p:txBody>
      </p:sp>
      <p:sp>
        <p:nvSpPr>
          <p:cNvPr id="6" name="Rectangle 6"/>
          <p:cNvSpPr>
            <a:spLocks noGrp="1" noChangeArrowheads="1"/>
          </p:cNvSpPr>
          <p:nvPr>
            <p:ph type="sldNum" sz="quarter" idx="12"/>
          </p:nvPr>
        </p:nvSpPr>
        <p:spPr>
          <a:ln/>
        </p:spPr>
        <p:txBody>
          <a:bodyPr/>
          <a:lstStyle>
            <a:lvl1pPr>
              <a:defRPr/>
            </a:lvl1pPr>
          </a:lstStyle>
          <a:p>
            <a:pPr>
              <a:defRPr/>
            </a:pPr>
            <a:fld id="{BBFE6F04-A487-4DA1-B76B-948C837ABE45}" type="slidenum">
              <a:rPr lang="de-CH" altLang="de-DE"/>
              <a:pPr>
                <a:defRPr/>
              </a:pPr>
              <a:t>‹Nr.›</a:t>
            </a:fld>
            <a:endParaRPr lang="de-CH" altLang="de-DE"/>
          </a:p>
        </p:txBody>
      </p:sp>
    </p:spTree>
    <p:extLst>
      <p:ext uri="{BB962C8B-B14F-4D97-AF65-F5344CB8AC3E}">
        <p14:creationId xmlns:p14="http://schemas.microsoft.com/office/powerpoint/2010/main" val="1160814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r>
              <a:rPr lang="de-DE" smtClean="0"/>
              <a:t>16.11.2016</a:t>
            </a:r>
            <a:endParaRPr lang="de-DE"/>
          </a:p>
        </p:txBody>
      </p:sp>
      <p:sp>
        <p:nvSpPr>
          <p:cNvPr id="5" name="Fußzeilenplatzhalter 4"/>
          <p:cNvSpPr>
            <a:spLocks noGrp="1"/>
          </p:cNvSpPr>
          <p:nvPr>
            <p:ph type="ftr" sz="quarter" idx="11"/>
          </p:nvPr>
        </p:nvSpPr>
        <p:spPr/>
        <p:txBody>
          <a:bodyPr/>
          <a:lstStyle/>
          <a:p>
            <a:r>
              <a:rPr lang="de-CH" smtClean="0"/>
              <a:t>Lehrplan 21 - Gefahr oder Chance?</a:t>
            </a:r>
            <a:endParaRPr lang="de-DE"/>
          </a:p>
        </p:txBody>
      </p:sp>
      <p:sp>
        <p:nvSpPr>
          <p:cNvPr id="6" name="Foliennummernplatzhalter 5"/>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3988467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4" name="Fußzeilenplatzhalter 3"/>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5" name="Foliennummernplatzhalter 4"/>
          <p:cNvSpPr>
            <a:spLocks noGrp="1"/>
          </p:cNvSpPr>
          <p:nvPr>
            <p:ph type="sldNum" sz="quarter" idx="12"/>
          </p:nvPr>
        </p:nvSpPr>
        <p:spPr/>
        <p:txBody>
          <a:bodyPr/>
          <a:lstStyle/>
          <a:p>
            <a:fld id="{8C812475-90CC-411E-A993-929AF0D0895B}" type="slidenum">
              <a:rPr lang="de-CH" smtClean="0">
                <a:solidFill>
                  <a:srgbClr val="000000"/>
                </a:solidFill>
              </a:rPr>
              <a:pPr/>
              <a:t>‹Nr.›</a:t>
            </a:fld>
            <a:endParaRPr lang="de-CH" dirty="0">
              <a:solidFill>
                <a:srgbClr val="000000"/>
              </a:solidFill>
            </a:endParaRPr>
          </a:p>
        </p:txBody>
      </p:sp>
    </p:spTree>
    <p:extLst>
      <p:ext uri="{BB962C8B-B14F-4D97-AF65-F5344CB8AC3E}">
        <p14:creationId xmlns:p14="http://schemas.microsoft.com/office/powerpoint/2010/main" val="33832023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und ein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t>16.11.2016</a:t>
            </a:r>
            <a:endParaRPr lang="de-CH"/>
          </a:p>
        </p:txBody>
      </p:sp>
      <p:sp>
        <p:nvSpPr>
          <p:cNvPr id="4" name="Fußzeilenplatzhalter 3"/>
          <p:cNvSpPr>
            <a:spLocks noGrp="1"/>
          </p:cNvSpPr>
          <p:nvPr>
            <p:ph type="ftr" sz="quarter" idx="11"/>
          </p:nvPr>
        </p:nvSpPr>
        <p:spPr/>
        <p:txBody>
          <a:bodyPr/>
          <a:lstStyle/>
          <a:p>
            <a:r>
              <a:rPr lang="de-CH" smtClean="0"/>
              <a:t>Lehrplan 21 - Gefahr oder Chance?</a:t>
            </a:r>
            <a:endParaRPr lang="de-CH" dirty="0"/>
          </a:p>
        </p:txBody>
      </p:sp>
      <p:sp>
        <p:nvSpPr>
          <p:cNvPr id="5" name="Foliennummernplatzhalter 4"/>
          <p:cNvSpPr>
            <a:spLocks noGrp="1"/>
          </p:cNvSpPr>
          <p:nvPr>
            <p:ph type="sldNum" sz="quarter" idx="12"/>
          </p:nvPr>
        </p:nvSpPr>
        <p:spPr/>
        <p:txBody>
          <a:bodyPr/>
          <a:lstStyle/>
          <a:p>
            <a:fld id="{DE5224CB-546F-4086-BA39-22BA84384C42}" type="slidenum">
              <a:rPr lang="de-CH" smtClean="0"/>
              <a:pPr/>
              <a:t>‹Nr.›</a:t>
            </a:fld>
            <a:endParaRPr lang="de-CH"/>
          </a:p>
        </p:txBody>
      </p:sp>
      <p:sp>
        <p:nvSpPr>
          <p:cNvPr id="7" name="Textplatzhalter 6"/>
          <p:cNvSpPr>
            <a:spLocks noGrp="1"/>
          </p:cNvSpPr>
          <p:nvPr>
            <p:ph type="body" sz="quarter" idx="13"/>
          </p:nvPr>
        </p:nvSpPr>
        <p:spPr>
          <a:xfrm>
            <a:off x="466726" y="2429933"/>
            <a:ext cx="8226425" cy="3657600"/>
          </a:xfrm>
        </p:spPr>
        <p:txBody>
          <a:bodyPr lIns="36000" tIns="36000" rIns="36000" bIns="360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209918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r>
              <a:rPr lang="de-DE" smtClean="0"/>
              <a:t>16.11.2016</a:t>
            </a:r>
            <a:endParaRPr lang="de-DE"/>
          </a:p>
        </p:txBody>
      </p:sp>
      <p:sp>
        <p:nvSpPr>
          <p:cNvPr id="5" name="Fußzeilenplatzhalter 4"/>
          <p:cNvSpPr>
            <a:spLocks noGrp="1"/>
          </p:cNvSpPr>
          <p:nvPr>
            <p:ph type="ftr" sz="quarter" idx="11"/>
          </p:nvPr>
        </p:nvSpPr>
        <p:spPr/>
        <p:txBody>
          <a:bodyPr/>
          <a:lstStyle/>
          <a:p>
            <a:r>
              <a:rPr lang="de-CH" smtClean="0"/>
              <a:t>Lehrplan 21 - Gefahr oder Chance?</a:t>
            </a:r>
            <a:endParaRPr lang="de-DE"/>
          </a:p>
        </p:txBody>
      </p:sp>
      <p:sp>
        <p:nvSpPr>
          <p:cNvPr id="6" name="Foliennummernplatzhalter 5"/>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57960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r>
              <a:rPr lang="de-DE" smtClean="0"/>
              <a:t>16.11.2016</a:t>
            </a:r>
            <a:endParaRPr lang="de-DE"/>
          </a:p>
        </p:txBody>
      </p:sp>
      <p:sp>
        <p:nvSpPr>
          <p:cNvPr id="6" name="Fußzeilenplatzhalter 5"/>
          <p:cNvSpPr>
            <a:spLocks noGrp="1"/>
          </p:cNvSpPr>
          <p:nvPr>
            <p:ph type="ftr" sz="quarter" idx="11"/>
          </p:nvPr>
        </p:nvSpPr>
        <p:spPr/>
        <p:txBody>
          <a:bodyPr/>
          <a:lstStyle/>
          <a:p>
            <a:r>
              <a:rPr lang="de-CH" smtClean="0"/>
              <a:t>Lehrplan 21 - Gefahr oder Chance?</a:t>
            </a:r>
            <a:endParaRPr lang="de-DE"/>
          </a:p>
        </p:txBody>
      </p:sp>
      <p:sp>
        <p:nvSpPr>
          <p:cNvPr id="7" name="Foliennummernplatzhalter 6"/>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289138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r>
              <a:rPr lang="de-DE" smtClean="0"/>
              <a:t>16.11.2016</a:t>
            </a:r>
            <a:endParaRPr lang="de-DE"/>
          </a:p>
        </p:txBody>
      </p:sp>
      <p:sp>
        <p:nvSpPr>
          <p:cNvPr id="8" name="Fußzeilenplatzhalter 7"/>
          <p:cNvSpPr>
            <a:spLocks noGrp="1"/>
          </p:cNvSpPr>
          <p:nvPr>
            <p:ph type="ftr" sz="quarter" idx="11"/>
          </p:nvPr>
        </p:nvSpPr>
        <p:spPr/>
        <p:txBody>
          <a:bodyPr/>
          <a:lstStyle/>
          <a:p>
            <a:r>
              <a:rPr lang="de-CH" smtClean="0"/>
              <a:t>Lehrplan 21 - Gefahr oder Chance?</a:t>
            </a:r>
            <a:endParaRPr lang="de-DE"/>
          </a:p>
        </p:txBody>
      </p:sp>
      <p:sp>
        <p:nvSpPr>
          <p:cNvPr id="9" name="Foliennummernplatzhalter 8"/>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3310705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r>
              <a:rPr lang="de-DE" smtClean="0"/>
              <a:t>16.11.2016</a:t>
            </a:r>
            <a:endParaRPr lang="de-DE" dirty="0"/>
          </a:p>
        </p:txBody>
      </p:sp>
      <p:sp>
        <p:nvSpPr>
          <p:cNvPr id="4" name="Fußzeilenplatzhalter 3"/>
          <p:cNvSpPr>
            <a:spLocks noGrp="1"/>
          </p:cNvSpPr>
          <p:nvPr>
            <p:ph type="ftr" sz="quarter" idx="11"/>
          </p:nvPr>
        </p:nvSpPr>
        <p:spPr/>
        <p:txBody>
          <a:bodyPr/>
          <a:lstStyle/>
          <a:p>
            <a:r>
              <a:rPr lang="de-CH" smtClean="0"/>
              <a:t>Lehrplan 21 - Gefahr oder Chance?</a:t>
            </a:r>
            <a:endParaRPr lang="de-DE"/>
          </a:p>
        </p:txBody>
      </p:sp>
      <p:sp>
        <p:nvSpPr>
          <p:cNvPr id="5" name="Foliennummernplatzhalter 4"/>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25854650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16.11.2016</a:t>
            </a:r>
            <a:endParaRPr lang="de-DE"/>
          </a:p>
        </p:txBody>
      </p:sp>
      <p:sp>
        <p:nvSpPr>
          <p:cNvPr id="3" name="Fußzeilenplatzhalter 2"/>
          <p:cNvSpPr>
            <a:spLocks noGrp="1"/>
          </p:cNvSpPr>
          <p:nvPr>
            <p:ph type="ftr" sz="quarter" idx="11"/>
          </p:nvPr>
        </p:nvSpPr>
        <p:spPr/>
        <p:txBody>
          <a:bodyPr/>
          <a:lstStyle/>
          <a:p>
            <a:r>
              <a:rPr lang="de-CH" smtClean="0"/>
              <a:t>Lehrplan 21 - Gefahr oder Chance?</a:t>
            </a:r>
            <a:endParaRPr lang="de-DE"/>
          </a:p>
        </p:txBody>
      </p:sp>
      <p:sp>
        <p:nvSpPr>
          <p:cNvPr id="4" name="Foliennummernplatzhalter 3"/>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5785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r>
              <a:rPr lang="de-DE" smtClean="0"/>
              <a:t>16.11.2016</a:t>
            </a:r>
            <a:endParaRPr lang="de-DE"/>
          </a:p>
        </p:txBody>
      </p:sp>
      <p:sp>
        <p:nvSpPr>
          <p:cNvPr id="6" name="Fußzeilenplatzhalter 5"/>
          <p:cNvSpPr>
            <a:spLocks noGrp="1"/>
          </p:cNvSpPr>
          <p:nvPr>
            <p:ph type="ftr" sz="quarter" idx="11"/>
          </p:nvPr>
        </p:nvSpPr>
        <p:spPr/>
        <p:txBody>
          <a:bodyPr/>
          <a:lstStyle/>
          <a:p>
            <a:r>
              <a:rPr lang="de-CH" smtClean="0"/>
              <a:t>Lehrplan 21 - Gefahr oder Chance?</a:t>
            </a:r>
            <a:endParaRPr lang="de-DE"/>
          </a:p>
        </p:txBody>
      </p:sp>
      <p:sp>
        <p:nvSpPr>
          <p:cNvPr id="7" name="Foliennummernplatzhalter 6"/>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364802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r>
              <a:rPr lang="de-DE" smtClean="0"/>
              <a:t>16.11.2016</a:t>
            </a:r>
            <a:endParaRPr lang="de-DE"/>
          </a:p>
        </p:txBody>
      </p:sp>
      <p:sp>
        <p:nvSpPr>
          <p:cNvPr id="6" name="Fußzeilenplatzhalter 5"/>
          <p:cNvSpPr>
            <a:spLocks noGrp="1"/>
          </p:cNvSpPr>
          <p:nvPr>
            <p:ph type="ftr" sz="quarter" idx="11"/>
          </p:nvPr>
        </p:nvSpPr>
        <p:spPr/>
        <p:txBody>
          <a:bodyPr/>
          <a:lstStyle/>
          <a:p>
            <a:r>
              <a:rPr lang="de-CH" smtClean="0"/>
              <a:t>Lehrplan 21 - Gefahr oder Chance?</a:t>
            </a:r>
            <a:endParaRPr lang="de-DE"/>
          </a:p>
        </p:txBody>
      </p:sp>
      <p:sp>
        <p:nvSpPr>
          <p:cNvPr id="7" name="Foliennummernplatzhalter 6"/>
          <p:cNvSpPr>
            <a:spLocks noGrp="1"/>
          </p:cNvSpPr>
          <p:nvPr>
            <p:ph type="sldNum" sz="quarter" idx="12"/>
          </p:nvPr>
        </p:nvSpPr>
        <p:spPr/>
        <p:txBody>
          <a:bodyPr/>
          <a:lstStyle/>
          <a:p>
            <a:fld id="{BB4B8BC2-52F5-4241-8571-449F5710EAA1}" type="slidenum">
              <a:rPr lang="de-DE" smtClean="0"/>
              <a:t>‹Nr.›</a:t>
            </a:fld>
            <a:endParaRPr lang="de-DE"/>
          </a:p>
        </p:txBody>
      </p:sp>
    </p:spTree>
    <p:extLst>
      <p:ext uri="{BB962C8B-B14F-4D97-AF65-F5344CB8AC3E}">
        <p14:creationId xmlns:p14="http://schemas.microsoft.com/office/powerpoint/2010/main" val="8509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16.11.2016</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Lehrplan 21 - Gefahr oder Chance?</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B8BC2-52F5-4241-8571-449F5710EAA1}" type="slidenum">
              <a:rPr lang="de-DE" smtClean="0"/>
              <a:t>‹Nr.›</a:t>
            </a:fld>
            <a:endParaRPr lang="de-DE"/>
          </a:p>
        </p:txBody>
      </p:sp>
    </p:spTree>
    <p:extLst>
      <p:ext uri="{BB962C8B-B14F-4D97-AF65-F5344CB8AC3E}">
        <p14:creationId xmlns:p14="http://schemas.microsoft.com/office/powerpoint/2010/main" val="307152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7"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Mastertitelformat bearbeiten</a:t>
            </a:r>
          </a:p>
        </p:txBody>
      </p:sp>
      <p:sp>
        <p:nvSpPr>
          <p:cNvPr id="1027" name="Rectangle 3"/>
          <p:cNvSpPr>
            <a:spLocks noGrp="1" noChangeArrowheads="1"/>
          </p:cNvSpPr>
          <p:nvPr>
            <p:ph type="body" idx="1"/>
          </p:nvPr>
        </p:nvSpPr>
        <p:spPr bwMode="auto">
          <a:xfrm>
            <a:off x="631229" y="1992751"/>
            <a:ext cx="7878827"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1028" name="Rectangle 4"/>
          <p:cNvSpPr>
            <a:spLocks noGrp="1" noChangeArrowheads="1"/>
          </p:cNvSpPr>
          <p:nvPr>
            <p:ph type="dt" sz="half" idx="2"/>
          </p:nvPr>
        </p:nvSpPr>
        <p:spPr bwMode="auto">
          <a:xfrm>
            <a:off x="7030401"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14179">
              <a:defRPr sz="1100"/>
            </a:lvl1pPr>
          </a:lstStyle>
          <a:p>
            <a:r>
              <a:rPr lang="de-DE" smtClean="0">
                <a:solidFill>
                  <a:srgbClr val="000000"/>
                </a:solidFill>
              </a:rPr>
              <a:t>16.11.2016</a:t>
            </a:r>
            <a:endParaRPr lang="de-CH">
              <a:solidFill>
                <a:srgbClr val="000000"/>
              </a:solidFill>
            </a:endParaRPr>
          </a:p>
        </p:txBody>
      </p:sp>
      <p:sp>
        <p:nvSpPr>
          <p:cNvPr id="1029" name="Rectangle 5"/>
          <p:cNvSpPr>
            <a:spLocks noGrp="1" noChangeArrowheads="1"/>
          </p:cNvSpPr>
          <p:nvPr>
            <p:ph type="ftr" sz="quarter" idx="3"/>
          </p:nvPr>
        </p:nvSpPr>
        <p:spPr bwMode="auto">
          <a:xfrm>
            <a:off x="629872" y="6528274"/>
            <a:ext cx="6400529"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14179">
              <a:defRPr sz="1100"/>
            </a:lvl1pPr>
          </a:lstStyle>
          <a:p>
            <a:r>
              <a:rPr lang="de-CH" smtClean="0">
                <a:solidFill>
                  <a:srgbClr val="000000"/>
                </a:solidFill>
              </a:rPr>
              <a:t>Lehrplan 21 - Gefahr oder Chance?</a:t>
            </a:r>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14179">
              <a:defRPr sz="1100"/>
            </a:lvl1pPr>
          </a:lstStyle>
          <a:p>
            <a:fld id="{8C812475-90CC-411E-A993-929AF0D0895B}" type="slidenum">
              <a:rPr lang="de-CH">
                <a:solidFill>
                  <a:srgbClr val="000000"/>
                </a:solidFill>
              </a:rPr>
              <a:pPr/>
              <a:t>‹Nr.›</a:t>
            </a:fld>
            <a:endParaRPr lang="de-CH" dirty="0">
              <a:solidFill>
                <a:srgbClr val="000000"/>
              </a:solidFill>
            </a:endParaRPr>
          </a:p>
        </p:txBody>
      </p:sp>
      <p:sp>
        <p:nvSpPr>
          <p:cNvPr id="1032" name="Line 8"/>
          <p:cNvSpPr>
            <a:spLocks noChangeShapeType="1"/>
          </p:cNvSpPr>
          <p:nvPr/>
        </p:nvSpPr>
        <p:spPr bwMode="auto">
          <a:xfrm>
            <a:off x="631229" y="6495158"/>
            <a:ext cx="78788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de-CH">
              <a:solidFill>
                <a:srgbClr val="000000"/>
              </a:solidFill>
            </a:endParaRPr>
          </a:p>
        </p:txBody>
      </p:sp>
      <p:pic>
        <p:nvPicPr>
          <p:cNvPr id="16" name="Grafik 15" descr="FHNW_PH_10mm"/>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054" y="228562"/>
            <a:ext cx="2939940" cy="489775"/>
          </a:xfrm>
          <a:prstGeom prst="rect">
            <a:avLst/>
          </a:prstGeom>
          <a:noFill/>
          <a:ln>
            <a:noFill/>
          </a:ln>
        </p:spPr>
      </p:pic>
    </p:spTree>
    <p:extLst>
      <p:ext uri="{BB962C8B-B14F-4D97-AF65-F5344CB8AC3E}">
        <p14:creationId xmlns:p14="http://schemas.microsoft.com/office/powerpoint/2010/main" val="26141111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0" r:id="rId3"/>
    <p:sldLayoutId id="2147483665" r:id="rId4"/>
    <p:sldLayoutId id="2147483666" r:id="rId5"/>
    <p:sldLayoutId id="2147483667" r:id="rId6"/>
    <p:sldLayoutId id="2147483668" r:id="rId7"/>
    <p:sldLayoutId id="2147483669" r:id="rId8"/>
    <p:sldLayoutId id="2147483671" r:id="rId9"/>
  </p:sldLayoutIdLst>
  <p:timing>
    <p:tnLst>
      <p:par>
        <p:cTn id="1" dur="indefinite" restart="never" nodeType="tmRoot"/>
      </p:par>
    </p:tnLst>
  </p:timing>
  <p:hf hdr="0"/>
  <p:txStyles>
    <p:titleStyle>
      <a:lvl1pPr algn="l" defTabSz="914179" rtl="0" eaLnBrk="1" fontAlgn="base" hangingPunct="1">
        <a:spcBef>
          <a:spcPct val="0"/>
        </a:spcBef>
        <a:spcAft>
          <a:spcPct val="0"/>
        </a:spcAft>
        <a:defRPr sz="3200" b="1" baseline="0">
          <a:solidFill>
            <a:schemeClr val="tx2"/>
          </a:solidFill>
          <a:latin typeface="+mj-lt"/>
          <a:ea typeface="+mj-ea"/>
          <a:cs typeface="+mj-cs"/>
        </a:defRPr>
      </a:lvl1pPr>
      <a:lvl2pPr algn="l" defTabSz="914179" rtl="0" eaLnBrk="1" fontAlgn="base" hangingPunct="1">
        <a:spcBef>
          <a:spcPct val="0"/>
        </a:spcBef>
        <a:spcAft>
          <a:spcPct val="0"/>
        </a:spcAft>
        <a:defRPr sz="1800" b="1">
          <a:solidFill>
            <a:schemeClr val="tx2"/>
          </a:solidFill>
          <a:latin typeface="Arial" charset="0"/>
        </a:defRPr>
      </a:lvl2pPr>
      <a:lvl3pPr algn="l" defTabSz="914179" rtl="0" eaLnBrk="1" fontAlgn="base" hangingPunct="1">
        <a:spcBef>
          <a:spcPct val="0"/>
        </a:spcBef>
        <a:spcAft>
          <a:spcPct val="0"/>
        </a:spcAft>
        <a:defRPr sz="1800" b="1">
          <a:solidFill>
            <a:schemeClr val="tx2"/>
          </a:solidFill>
          <a:latin typeface="Arial" charset="0"/>
        </a:defRPr>
      </a:lvl3pPr>
      <a:lvl4pPr algn="l" defTabSz="914179" rtl="0" eaLnBrk="1" fontAlgn="base" hangingPunct="1">
        <a:spcBef>
          <a:spcPct val="0"/>
        </a:spcBef>
        <a:spcAft>
          <a:spcPct val="0"/>
        </a:spcAft>
        <a:defRPr sz="1800" b="1">
          <a:solidFill>
            <a:schemeClr val="tx2"/>
          </a:solidFill>
          <a:latin typeface="Arial" charset="0"/>
        </a:defRPr>
      </a:lvl4pPr>
      <a:lvl5pPr algn="l" defTabSz="914179" rtl="0" eaLnBrk="1" fontAlgn="base" hangingPunct="1">
        <a:spcBef>
          <a:spcPct val="0"/>
        </a:spcBef>
        <a:spcAft>
          <a:spcPct val="0"/>
        </a:spcAft>
        <a:defRPr sz="1800" b="1">
          <a:solidFill>
            <a:schemeClr val="tx2"/>
          </a:solidFill>
          <a:latin typeface="Arial" charset="0"/>
        </a:defRPr>
      </a:lvl5pPr>
      <a:lvl6pPr marL="400736" algn="l" defTabSz="914179" rtl="0" eaLnBrk="1" fontAlgn="base" hangingPunct="1">
        <a:spcBef>
          <a:spcPct val="0"/>
        </a:spcBef>
        <a:spcAft>
          <a:spcPct val="0"/>
        </a:spcAft>
        <a:defRPr sz="1800" b="1">
          <a:solidFill>
            <a:schemeClr val="tx2"/>
          </a:solidFill>
          <a:latin typeface="Arial" charset="0"/>
        </a:defRPr>
      </a:lvl6pPr>
      <a:lvl7pPr marL="801472" algn="l" defTabSz="914179" rtl="0" eaLnBrk="1" fontAlgn="base" hangingPunct="1">
        <a:spcBef>
          <a:spcPct val="0"/>
        </a:spcBef>
        <a:spcAft>
          <a:spcPct val="0"/>
        </a:spcAft>
        <a:defRPr sz="1800" b="1">
          <a:solidFill>
            <a:schemeClr val="tx2"/>
          </a:solidFill>
          <a:latin typeface="Arial" charset="0"/>
        </a:defRPr>
      </a:lvl7pPr>
      <a:lvl8pPr marL="1202207" algn="l" defTabSz="914179" rtl="0" eaLnBrk="1" fontAlgn="base" hangingPunct="1">
        <a:spcBef>
          <a:spcPct val="0"/>
        </a:spcBef>
        <a:spcAft>
          <a:spcPct val="0"/>
        </a:spcAft>
        <a:defRPr sz="1800" b="1">
          <a:solidFill>
            <a:schemeClr val="tx2"/>
          </a:solidFill>
          <a:latin typeface="Arial" charset="0"/>
        </a:defRPr>
      </a:lvl8pPr>
      <a:lvl9pPr marL="1602943" algn="l" defTabSz="914179" rtl="0" eaLnBrk="1" fontAlgn="base" hangingPunct="1">
        <a:spcBef>
          <a:spcPct val="0"/>
        </a:spcBef>
        <a:spcAft>
          <a:spcPct val="0"/>
        </a:spcAft>
        <a:defRPr sz="1800" b="1">
          <a:solidFill>
            <a:schemeClr val="tx2"/>
          </a:solidFill>
          <a:latin typeface="Arial" charset="0"/>
        </a:defRPr>
      </a:lvl9pPr>
    </p:titleStyle>
    <p:bodyStyle>
      <a:lvl1pPr algn="l" defTabSz="914179" rtl="0" eaLnBrk="1" fontAlgn="base" hangingPunct="1">
        <a:lnSpc>
          <a:spcPct val="115000"/>
        </a:lnSpc>
        <a:spcBef>
          <a:spcPct val="100000"/>
        </a:spcBef>
        <a:spcAft>
          <a:spcPct val="0"/>
        </a:spcAft>
        <a:defRPr sz="2300" b="1">
          <a:solidFill>
            <a:schemeClr val="tx1"/>
          </a:solidFill>
          <a:latin typeface="+mn-lt"/>
          <a:ea typeface="+mn-ea"/>
          <a:cs typeface="+mn-cs"/>
        </a:defRPr>
      </a:lvl1pPr>
      <a:lvl2pPr marL="308901" indent="-150276"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2pPr>
      <a:lvl3pPr marL="624759" indent="-148885"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3pPr>
      <a:lvl4pPr marL="940616" indent="-158625"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4pPr>
      <a:lvl5pPr marL="1255082" indent="-157234"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5pPr>
      <a:lvl6pPr marL="1655818" indent="-157234"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6pPr>
      <a:lvl7pPr marL="2056554" indent="-157234"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7pPr>
      <a:lvl8pPr marL="2457290" indent="-157234"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8pPr>
      <a:lvl9pPr marL="2858025" indent="-157234" algn="l" defTabSz="914179" rtl="0" eaLnBrk="1" fontAlgn="base" hangingPunct="1">
        <a:lnSpc>
          <a:spcPct val="115000"/>
        </a:lnSpc>
        <a:spcBef>
          <a:spcPct val="20000"/>
        </a:spcBef>
        <a:spcAft>
          <a:spcPct val="0"/>
        </a:spcAft>
        <a:buFont typeface="Arial" charset="0"/>
        <a:buChar char="–"/>
        <a:defRPr sz="1800">
          <a:solidFill>
            <a:schemeClr val="tx1"/>
          </a:solidFill>
          <a:latin typeface="+mn-lt"/>
        </a:defRPr>
      </a:lvl9pPr>
    </p:bodyStyle>
    <p:otherStyle>
      <a:defPPr>
        <a:defRPr lang="de-DE"/>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9889" b="18958"/>
          <a:stretch/>
        </p:blipFill>
        <p:spPr>
          <a:xfrm flipH="1">
            <a:off x="4680" y="2370702"/>
            <a:ext cx="7839438" cy="4062587"/>
          </a:xfrm>
          <a:prstGeom prst="rect">
            <a:avLst/>
          </a:prstGeom>
        </p:spPr>
      </p:pic>
      <p:sp>
        <p:nvSpPr>
          <p:cNvPr id="11" name="Titel 10"/>
          <p:cNvSpPr>
            <a:spLocks noGrp="1"/>
          </p:cNvSpPr>
          <p:nvPr>
            <p:ph type="title"/>
          </p:nvPr>
        </p:nvSpPr>
        <p:spPr>
          <a:xfrm>
            <a:off x="569655" y="1272016"/>
            <a:ext cx="7758392" cy="654839"/>
          </a:xfrm>
        </p:spPr>
        <p:txBody>
          <a:bodyPr>
            <a:noAutofit/>
          </a:bodyPr>
          <a:lstStyle/>
          <a:p>
            <a:pPr algn="l"/>
            <a:r>
              <a:rPr lang="de-CH" sz="3200" b="1" dirty="0" smtClean="0">
                <a:latin typeface="Arial" panose="020B0604020202020204" pitchFamily="34" charset="0"/>
                <a:cs typeface="Arial" panose="020B0604020202020204" pitchFamily="34" charset="0"/>
              </a:rPr>
              <a:t>Kompetenzorientierung allein macht noch keinen guten Unterricht</a:t>
            </a:r>
            <a:endParaRPr lang="de-CH" sz="3200" b="1" dirty="0">
              <a:latin typeface="Arial" panose="020B0604020202020204" pitchFamily="34" charset="0"/>
              <a:cs typeface="Arial" panose="020B0604020202020204" pitchFamily="34" charset="0"/>
            </a:endParaRPr>
          </a:p>
        </p:txBody>
      </p:sp>
      <p:sp>
        <p:nvSpPr>
          <p:cNvPr id="6" name="Textplatzhalter 13"/>
          <p:cNvSpPr>
            <a:spLocks noGrp="1"/>
          </p:cNvSpPr>
          <p:nvPr>
            <p:ph type="body" sz="quarter" idx="11"/>
          </p:nvPr>
        </p:nvSpPr>
        <p:spPr>
          <a:xfrm>
            <a:off x="-1" y="2971304"/>
            <a:ext cx="631069" cy="2794984"/>
          </a:xfrm>
          <a:solidFill>
            <a:srgbClr val="FFC000"/>
          </a:solidFill>
          <a:ln>
            <a:solidFill>
              <a:srgbClr val="FFC000"/>
            </a:solidFill>
          </a:ln>
        </p:spPr>
        <p:txBody>
          <a:bodyPr/>
          <a:lstStyle/>
          <a:p>
            <a:pPr marL="0" indent="0">
              <a:buNone/>
            </a:pPr>
            <a:endParaRPr lang="de-CH" dirty="0"/>
          </a:p>
        </p:txBody>
      </p:sp>
    </p:spTree>
    <p:extLst>
      <p:ext uri="{BB962C8B-B14F-4D97-AF65-F5344CB8AC3E}">
        <p14:creationId xmlns:p14="http://schemas.microsoft.com/office/powerpoint/2010/main" val="219764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10</a:t>
            </a:fld>
            <a:endParaRPr lang="de-CH">
              <a:solidFill>
                <a:srgbClr val="000000"/>
              </a:solidFill>
            </a:endParaRPr>
          </a:p>
        </p:txBody>
      </p:sp>
      <p:sp>
        <p:nvSpPr>
          <p:cNvPr id="5" name="Titel 4"/>
          <p:cNvSpPr>
            <a:spLocks noGrp="1"/>
          </p:cNvSpPr>
          <p:nvPr>
            <p:ph type="title"/>
          </p:nvPr>
        </p:nvSpPr>
        <p:spPr/>
        <p:txBody>
          <a:bodyPr/>
          <a:lstStyle/>
          <a:p>
            <a:r>
              <a:rPr lang="de-CH" dirty="0"/>
              <a:t>Lernziele - Kompetenzerwartungen</a:t>
            </a:r>
          </a:p>
        </p:txBody>
      </p:sp>
      <p:sp>
        <p:nvSpPr>
          <p:cNvPr id="6" name="Textplatzhalter 5"/>
          <p:cNvSpPr>
            <a:spLocks noGrp="1"/>
          </p:cNvSpPr>
          <p:nvPr>
            <p:ph type="body" idx="1"/>
          </p:nvPr>
        </p:nvSpPr>
        <p:spPr/>
        <p:txBody>
          <a:bodyPr/>
          <a:lstStyle/>
          <a:p>
            <a:endParaRPr lang="de-CH"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99" y="1670292"/>
            <a:ext cx="8572500" cy="459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447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Hin zu Kompetenzen</a:t>
            </a:r>
            <a:endParaRPr lang="de-CH" dirty="0"/>
          </a:p>
        </p:txBody>
      </p:sp>
      <p:sp>
        <p:nvSpPr>
          <p:cNvPr id="3" name="Textplatzhalter 2"/>
          <p:cNvSpPr>
            <a:spLocks noGrp="1"/>
          </p:cNvSpPr>
          <p:nvPr>
            <p:ph idx="1"/>
          </p:nvPr>
        </p:nvSpPr>
        <p:spPr/>
        <p:txBody>
          <a:bodyPr/>
          <a:lstStyle/>
          <a:p>
            <a:endParaRPr lang="de-CH" dirty="0" smtClean="0"/>
          </a:p>
          <a:p>
            <a:endParaRPr lang="de-CH" dirty="0"/>
          </a:p>
          <a:p>
            <a:endParaRPr lang="de-CH" dirty="0"/>
          </a:p>
        </p:txBody>
      </p:sp>
      <p:sp>
        <p:nvSpPr>
          <p:cNvPr id="6" name="Datumsplatzhalter 5"/>
          <p:cNvSpPr>
            <a:spLocks noGrp="1"/>
          </p:cNvSpPr>
          <p:nvPr>
            <p:ph type="dt" sz="half" idx="10"/>
          </p:nvPr>
        </p:nvSpPr>
        <p:spPr>
          <a:xfrm>
            <a:off x="4506276" y="6542226"/>
            <a:ext cx="739827" cy="162703"/>
          </a:xfrm>
        </p:spPr>
        <p:txBody>
          <a:bodyPr/>
          <a:lstStyle/>
          <a:p>
            <a:r>
              <a:rPr lang="de-DE" dirty="0" smtClean="0"/>
              <a:t>16.11.2016</a:t>
            </a:r>
            <a:endParaRPr lang="de-CH" dirty="0"/>
          </a:p>
        </p:txBody>
      </p:sp>
      <p:sp>
        <p:nvSpPr>
          <p:cNvPr id="7" name="Fußzeilenplatzhalter 6"/>
          <p:cNvSpPr>
            <a:spLocks noGrp="1"/>
          </p:cNvSpPr>
          <p:nvPr>
            <p:ph type="ftr" sz="quarter" idx="11"/>
          </p:nvPr>
        </p:nvSpPr>
        <p:spPr/>
        <p:txBody>
          <a:bodyPr/>
          <a:lstStyle/>
          <a:p>
            <a:r>
              <a:rPr lang="de-CH" smtClean="0"/>
              <a:t>Lehrplan 21 - Gefahr oder Chance?</a:t>
            </a:r>
            <a:endParaRPr lang="de-CH" dirty="0"/>
          </a:p>
        </p:txBody>
      </p:sp>
      <p:sp>
        <p:nvSpPr>
          <p:cNvPr id="8" name="Foliennummernplatzhalter 7"/>
          <p:cNvSpPr>
            <a:spLocks noGrp="1"/>
          </p:cNvSpPr>
          <p:nvPr>
            <p:ph type="sldNum" sz="quarter" idx="12"/>
          </p:nvPr>
        </p:nvSpPr>
        <p:spPr/>
        <p:txBody>
          <a:bodyPr/>
          <a:lstStyle/>
          <a:p>
            <a:pPr algn="r"/>
            <a:fld id="{DE5224CB-546F-4086-BA39-22BA84384C42}" type="slidenum">
              <a:rPr lang="de-CH" smtClean="0"/>
              <a:pPr algn="r"/>
              <a:t>11</a:t>
            </a:fld>
            <a:endParaRPr lang="de-CH" dirty="0"/>
          </a:p>
        </p:txBody>
      </p:sp>
      <p:graphicFrame>
        <p:nvGraphicFramePr>
          <p:cNvPr id="4" name="Diagramm 3"/>
          <p:cNvGraphicFramePr/>
          <p:nvPr>
            <p:extLst>
              <p:ext uri="{D42A27DB-BD31-4B8C-83A1-F6EECF244321}">
                <p14:modId xmlns:p14="http://schemas.microsoft.com/office/powerpoint/2010/main" val="1392685575"/>
              </p:ext>
            </p:extLst>
          </p:nvPr>
        </p:nvGraphicFramePr>
        <p:xfrm>
          <a:off x="1776248" y="2396359"/>
          <a:ext cx="5523186"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descr="\\bigsister.org.phzh.int\phzh\Teamordner\Kompetenzen_LP21\04_Kommunikation\Web\Vorlagen\cc-Lizenz.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7649" y="6032372"/>
            <a:ext cx="622408" cy="30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85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16.11.2016</a:t>
            </a:r>
            <a:endParaRPr lang="de-CH"/>
          </a:p>
        </p:txBody>
      </p:sp>
      <p:sp>
        <p:nvSpPr>
          <p:cNvPr id="6" name="Fußzeilenplatzhalter 5"/>
          <p:cNvSpPr>
            <a:spLocks noGrp="1"/>
          </p:cNvSpPr>
          <p:nvPr>
            <p:ph type="ftr" sz="quarter" idx="11"/>
          </p:nvPr>
        </p:nvSpPr>
        <p:spPr/>
        <p:txBody>
          <a:bodyPr/>
          <a:lstStyle/>
          <a:p>
            <a:r>
              <a:rPr lang="de-CH" smtClean="0"/>
              <a:t>Lehrplan 21 - Gefahr oder Chance?</a:t>
            </a:r>
            <a:endParaRPr lang="de-CH" dirty="0"/>
          </a:p>
        </p:txBody>
      </p:sp>
      <p:sp>
        <p:nvSpPr>
          <p:cNvPr id="7" name="Foliennummernplatzhalter 6"/>
          <p:cNvSpPr>
            <a:spLocks noGrp="1"/>
          </p:cNvSpPr>
          <p:nvPr>
            <p:ph type="sldNum" sz="quarter" idx="12"/>
          </p:nvPr>
        </p:nvSpPr>
        <p:spPr/>
        <p:txBody>
          <a:bodyPr/>
          <a:lstStyle/>
          <a:p>
            <a:fld id="{DE5224CB-546F-4086-BA39-22BA84384C42}" type="slidenum">
              <a:rPr lang="de-CH" smtClean="0"/>
              <a:pPr/>
              <a:t>12</a:t>
            </a:fld>
            <a:endParaRPr lang="de-CH"/>
          </a:p>
        </p:txBody>
      </p:sp>
      <p:sp>
        <p:nvSpPr>
          <p:cNvPr id="2" name="Titel 1"/>
          <p:cNvSpPr>
            <a:spLocks noGrp="1"/>
          </p:cNvSpPr>
          <p:nvPr>
            <p:ph type="title"/>
          </p:nvPr>
        </p:nvSpPr>
        <p:spPr/>
        <p:txBody>
          <a:bodyPr/>
          <a:lstStyle/>
          <a:p>
            <a:r>
              <a:rPr lang="de-CH" dirty="0" smtClean="0"/>
              <a:t>Kompetenzen auf verschiedenen Ebenen mit Blick auf LP 21</a:t>
            </a:r>
            <a:endParaRPr lang="de-CH" dirty="0"/>
          </a:p>
        </p:txBody>
      </p:sp>
      <p:sp>
        <p:nvSpPr>
          <p:cNvPr id="10" name="Textplatzhalter 9"/>
          <p:cNvSpPr>
            <a:spLocks noGrp="1"/>
          </p:cNvSpPr>
          <p:nvPr>
            <p:ph type="body" idx="1"/>
          </p:nvPr>
        </p:nvSpPr>
        <p:spPr/>
        <p:txBody>
          <a:bodyPr/>
          <a:lstStyle/>
          <a:p>
            <a:endParaRPr lang="de-CH"/>
          </a:p>
        </p:txBody>
      </p:sp>
      <p:graphicFrame>
        <p:nvGraphicFramePr>
          <p:cNvPr id="4" name="Diagramm 3"/>
          <p:cNvGraphicFramePr/>
          <p:nvPr>
            <p:extLst>
              <p:ext uri="{D42A27DB-BD31-4B8C-83A1-F6EECF244321}">
                <p14:modId xmlns:p14="http://schemas.microsoft.com/office/powerpoint/2010/main" val="1306639153"/>
              </p:ext>
            </p:extLst>
          </p:nvPr>
        </p:nvGraphicFramePr>
        <p:xfrm>
          <a:off x="1443080" y="2459979"/>
          <a:ext cx="6096000" cy="3612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bigsister.org.phzh.int\phzh\Teamordner\Kompetenzen_LP21\04_Kommunikation\Web\Vorlagen\cc-Lizenz.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290" y="6072814"/>
            <a:ext cx="622408" cy="30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91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13</a:t>
            </a:fld>
            <a:endParaRPr lang="de-CH">
              <a:solidFill>
                <a:srgbClr val="000000"/>
              </a:solidFill>
            </a:endParaRPr>
          </a:p>
        </p:txBody>
      </p:sp>
      <p:sp>
        <p:nvSpPr>
          <p:cNvPr id="5" name="Titel 4"/>
          <p:cNvSpPr>
            <a:spLocks noGrp="1"/>
          </p:cNvSpPr>
          <p:nvPr>
            <p:ph type="title"/>
          </p:nvPr>
        </p:nvSpPr>
        <p:spPr>
          <a:xfrm>
            <a:off x="629872" y="1020931"/>
            <a:ext cx="7878827" cy="1149613"/>
          </a:xfrm>
        </p:spPr>
        <p:txBody>
          <a:bodyPr/>
          <a:lstStyle/>
          <a:p>
            <a:r>
              <a:rPr lang="de-DE" dirty="0" smtClean="0"/>
              <a:t>Fokus Unterrichtsebene und schulische Bildung – </a:t>
            </a:r>
            <a:r>
              <a:rPr lang="de-DE" dirty="0"/>
              <a:t>G</a:t>
            </a:r>
            <a:r>
              <a:rPr lang="de-DE" dirty="0" smtClean="0"/>
              <a:t>efahr oder Chance des LP 21</a:t>
            </a:r>
            <a:endParaRPr lang="de-DE" dirty="0"/>
          </a:p>
        </p:txBody>
      </p:sp>
      <p:sp>
        <p:nvSpPr>
          <p:cNvPr id="6" name="Textplatzhalter 5"/>
          <p:cNvSpPr>
            <a:spLocks noGrp="1"/>
          </p:cNvSpPr>
          <p:nvPr>
            <p:ph type="body" idx="1"/>
          </p:nvPr>
        </p:nvSpPr>
        <p:spPr>
          <a:xfrm>
            <a:off x="631229" y="2525948"/>
            <a:ext cx="7878827" cy="3006432"/>
          </a:xfrm>
        </p:spPr>
        <p:txBody>
          <a:bodyPr/>
          <a:lstStyle/>
          <a:p>
            <a:pPr marL="457200" lvl="0" indent="-457200">
              <a:buAutoNum type="arabicPeriod"/>
            </a:pPr>
            <a:r>
              <a:rPr lang="de-DE" dirty="0" smtClean="0"/>
              <a:t>Was </a:t>
            </a:r>
            <a:r>
              <a:rPr lang="de-DE" dirty="0"/>
              <a:t>wissen wir über „guten Unterricht“? – „Gefahr oder Chance“?</a:t>
            </a:r>
            <a:endParaRPr lang="de-CH" dirty="0"/>
          </a:p>
          <a:p>
            <a:pPr marL="457200" indent="-457200">
              <a:buAutoNum type="arabicPeriod"/>
            </a:pPr>
            <a:r>
              <a:rPr lang="de-DE" dirty="0" smtClean="0"/>
              <a:t>Was </a:t>
            </a:r>
            <a:r>
              <a:rPr lang="de-DE" dirty="0"/>
              <a:t>bedeutet dies für Bildung, genauer schulischer Bildung“ – „Gefahr oder Chance“</a:t>
            </a:r>
            <a:r>
              <a:rPr lang="de-DE" dirty="0" smtClean="0"/>
              <a:t>?</a:t>
            </a:r>
            <a:endParaRPr lang="de-CH" dirty="0"/>
          </a:p>
          <a:p>
            <a:pPr marL="457200" indent="-457200">
              <a:buAutoNum type="arabicPeriod"/>
            </a:pPr>
            <a:r>
              <a:rPr lang="de-DE" dirty="0" smtClean="0"/>
              <a:t>Welche </a:t>
            </a:r>
            <a:r>
              <a:rPr lang="de-DE" dirty="0"/>
              <a:t>Rolle haben dabei Lehrpersonen und pädagogische </a:t>
            </a:r>
            <a:r>
              <a:rPr lang="de-DE" dirty="0" err="1"/>
              <a:t>Fachexpert</a:t>
            </a:r>
            <a:r>
              <a:rPr lang="de-DE" dirty="0"/>
              <a:t>/innen – „Gefahr oder Chance“?</a:t>
            </a:r>
            <a:endParaRPr lang="de-CH" dirty="0"/>
          </a:p>
          <a:p>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432853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14</a:t>
            </a:fld>
            <a:endParaRPr lang="de-CH">
              <a:solidFill>
                <a:srgbClr val="000000"/>
              </a:solidFill>
            </a:endParaRPr>
          </a:p>
        </p:txBody>
      </p:sp>
      <p:sp>
        <p:nvSpPr>
          <p:cNvPr id="5" name="Titel 4"/>
          <p:cNvSpPr>
            <a:spLocks noGrp="1"/>
          </p:cNvSpPr>
          <p:nvPr>
            <p:ph type="title"/>
          </p:nvPr>
        </p:nvSpPr>
        <p:spPr>
          <a:xfrm>
            <a:off x="629872" y="1020931"/>
            <a:ext cx="7878827" cy="1637789"/>
          </a:xfrm>
        </p:spPr>
        <p:txBody>
          <a:bodyPr/>
          <a:lstStyle/>
          <a:p>
            <a:r>
              <a:rPr lang="de-DE" dirty="0" smtClean="0"/>
              <a:t>Guter Unterricht – </a:t>
            </a:r>
            <a:r>
              <a:rPr lang="de-DE" dirty="0"/>
              <a:t>Gefahr oder Chance des LP </a:t>
            </a:r>
            <a:r>
              <a:rPr lang="de-DE" dirty="0" smtClean="0"/>
              <a:t>21 </a:t>
            </a:r>
            <a:r>
              <a:rPr lang="de-DE" sz="1800" b="0" dirty="0" smtClean="0"/>
              <a:t>(Gröhlich 2012; </a:t>
            </a:r>
            <a:r>
              <a:rPr lang="de-DE" sz="1800" b="0" dirty="0" err="1" smtClean="0"/>
              <a:t>Steffen&amp;Bargels</a:t>
            </a:r>
            <a:r>
              <a:rPr lang="de-DE" sz="1800" b="0" dirty="0" smtClean="0"/>
              <a:t> 2016)</a:t>
            </a:r>
            <a:endParaRPr lang="de-DE" sz="1800" b="0" dirty="0"/>
          </a:p>
        </p:txBody>
      </p:sp>
      <p:sp>
        <p:nvSpPr>
          <p:cNvPr id="6" name="Textplatzhalter 5"/>
          <p:cNvSpPr>
            <a:spLocks noGrp="1"/>
          </p:cNvSpPr>
          <p:nvPr>
            <p:ph type="body" idx="1"/>
          </p:nvPr>
        </p:nvSpPr>
        <p:spPr>
          <a:xfrm>
            <a:off x="631229" y="2658721"/>
            <a:ext cx="7878827" cy="2740886"/>
          </a:xfrm>
        </p:spPr>
        <p:txBody>
          <a:bodyPr/>
          <a:lstStyle/>
          <a:p>
            <a:pPr marL="0" indent="0">
              <a:buNone/>
            </a:pPr>
            <a:r>
              <a:rPr lang="de-DE" b="1" dirty="0" smtClean="0"/>
              <a:t>Qualitätskriterien guter Unterricht</a:t>
            </a:r>
          </a:p>
          <a:p>
            <a:pPr marL="0" indent="0">
              <a:buNone/>
            </a:pPr>
            <a:r>
              <a:rPr lang="de-DE" dirty="0" smtClean="0"/>
              <a:t>1. Bildungsspezifische </a:t>
            </a:r>
            <a:r>
              <a:rPr lang="de-DE" dirty="0"/>
              <a:t>Unterschiede (u.a. Leistung) sind durch Effekte unterrichtlicher und schulischer Prozessqualität zu erklären: so sind die Schlüsselkonzepte «Lernzeit» und «Lerngelegenheiten» sowie «Lehrer/innenhandeln» – letztere gefasst als diagnostische Kompetenz, Strukturiertheit des Unterrichts, Binnendifferenzierung, Durchsetzungsvermögen und Ablenkbarkeit – Komponenten, die tatsächlich auf Unterschiede hinweisen. </a:t>
            </a:r>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984381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15</a:t>
            </a:fld>
            <a:endParaRPr lang="de-CH">
              <a:solidFill>
                <a:srgbClr val="000000"/>
              </a:solidFill>
            </a:endParaRPr>
          </a:p>
        </p:txBody>
      </p:sp>
      <p:sp>
        <p:nvSpPr>
          <p:cNvPr id="5" name="Titel 4"/>
          <p:cNvSpPr>
            <a:spLocks noGrp="1"/>
          </p:cNvSpPr>
          <p:nvPr>
            <p:ph type="title"/>
          </p:nvPr>
        </p:nvSpPr>
        <p:spPr>
          <a:xfrm>
            <a:off x="629872" y="1020932"/>
            <a:ext cx="7878827" cy="1218886"/>
          </a:xfrm>
        </p:spPr>
        <p:txBody>
          <a:bodyPr/>
          <a:lstStyle/>
          <a:p>
            <a:r>
              <a:rPr lang="de-DE" dirty="0" smtClean="0"/>
              <a:t>Guter Unterricht </a:t>
            </a:r>
            <a:r>
              <a:rPr lang="de-DE" dirty="0"/>
              <a:t>– Gefahr oder Chance des LP </a:t>
            </a:r>
            <a:r>
              <a:rPr lang="de-DE" dirty="0" smtClean="0"/>
              <a:t>21 </a:t>
            </a:r>
            <a:r>
              <a:rPr lang="de-DE" sz="2000" b="0" dirty="0"/>
              <a:t>(Gröhlich 2012; </a:t>
            </a:r>
            <a:r>
              <a:rPr lang="de-DE" sz="2000" b="0" dirty="0" err="1"/>
              <a:t>Steffen&amp;Bargels</a:t>
            </a:r>
            <a:r>
              <a:rPr lang="de-DE" sz="2000" b="0" dirty="0"/>
              <a:t> 2016)</a:t>
            </a:r>
            <a:endParaRPr lang="de-DE" sz="2000" dirty="0"/>
          </a:p>
        </p:txBody>
      </p:sp>
      <p:sp>
        <p:nvSpPr>
          <p:cNvPr id="6" name="Textplatzhalter 5"/>
          <p:cNvSpPr>
            <a:spLocks noGrp="1"/>
          </p:cNvSpPr>
          <p:nvPr>
            <p:ph type="body" idx="1"/>
          </p:nvPr>
        </p:nvSpPr>
        <p:spPr>
          <a:xfrm>
            <a:off x="629871" y="2489206"/>
            <a:ext cx="7878827" cy="3595250"/>
          </a:xfrm>
        </p:spPr>
        <p:txBody>
          <a:bodyPr/>
          <a:lstStyle/>
          <a:p>
            <a:pPr marL="0" lvl="0" indent="0">
              <a:buNone/>
            </a:pPr>
            <a:r>
              <a:rPr lang="de-DE" dirty="0" smtClean="0"/>
              <a:t>2. Ein </a:t>
            </a:r>
            <a:r>
              <a:rPr lang="de-DE" dirty="0"/>
              <a:t>wichtiger Befund besteht darin, dass der Einsatz von Methoden der Binnendifferenzierung kompensatorische Möglichkeiten für leistungsschwächere Schülerinnen und Schüler zu bieten scheinen.  </a:t>
            </a:r>
            <a:endParaRPr lang="de-CH" dirty="0"/>
          </a:p>
          <a:p>
            <a:pPr marL="0" lvl="0" indent="0">
              <a:buNone/>
            </a:pPr>
            <a:r>
              <a:rPr lang="de-DE" dirty="0" smtClean="0"/>
              <a:t>3. Interessant </a:t>
            </a:r>
            <a:r>
              <a:rPr lang="de-DE" dirty="0"/>
              <a:t>ist zudem der Hinweis, dass Lehrpersonen, die </a:t>
            </a:r>
            <a:r>
              <a:rPr lang="de-DE" dirty="0" err="1"/>
              <a:t>regelmässig</a:t>
            </a:r>
            <a:r>
              <a:rPr lang="de-DE" dirty="0"/>
              <a:t> Rückmeldungen der Lernenden zum Unterricht einholen, ihren Unterricht noch stärker differenzieren und individualisieren, am Vorwissen der Schülerinnen und Schüler anpassen und damit</a:t>
            </a:r>
            <a:r>
              <a:rPr lang="de-CH" dirty="0"/>
              <a:t> </a:t>
            </a:r>
            <a:r>
              <a:rPr lang="de-DE" dirty="0"/>
              <a:t>deren Leistungen günstig beeinflussen. </a:t>
            </a:r>
            <a:endParaRPr lang="de-CH" dirty="0"/>
          </a:p>
          <a:p>
            <a:pPr marL="0" indent="0">
              <a:buNone/>
            </a:pPr>
            <a:endParaRPr lang="de-CH" dirty="0"/>
          </a:p>
          <a:p>
            <a:pPr marL="0" indent="0">
              <a:buNone/>
            </a:pP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2848517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16</a:t>
            </a:fld>
            <a:endParaRPr lang="de-CH">
              <a:solidFill>
                <a:srgbClr val="000000"/>
              </a:solidFill>
            </a:endParaRPr>
          </a:p>
        </p:txBody>
      </p:sp>
      <p:sp>
        <p:nvSpPr>
          <p:cNvPr id="5" name="Titel 4"/>
          <p:cNvSpPr>
            <a:spLocks noGrp="1"/>
          </p:cNvSpPr>
          <p:nvPr>
            <p:ph type="title"/>
          </p:nvPr>
        </p:nvSpPr>
        <p:spPr>
          <a:xfrm>
            <a:off x="629872" y="1020931"/>
            <a:ext cx="7878827" cy="1080341"/>
          </a:xfrm>
        </p:spPr>
        <p:txBody>
          <a:bodyPr/>
          <a:lstStyle/>
          <a:p>
            <a:r>
              <a:rPr lang="de-DE" dirty="0" smtClean="0"/>
              <a:t>Guter </a:t>
            </a:r>
            <a:r>
              <a:rPr lang="de-DE" dirty="0"/>
              <a:t>Unterricht – Gefahr oder Chance des LP 21 </a:t>
            </a:r>
            <a:r>
              <a:rPr lang="de-DE" sz="2000" b="0" dirty="0"/>
              <a:t>(Gröhlich 2012; </a:t>
            </a:r>
            <a:r>
              <a:rPr lang="de-DE" sz="2000" b="0" dirty="0" err="1"/>
              <a:t>Steffen&amp;Bargels</a:t>
            </a:r>
            <a:r>
              <a:rPr lang="de-DE" sz="2000" b="0" dirty="0"/>
              <a:t> 2016)</a:t>
            </a:r>
            <a:endParaRPr lang="de-DE" dirty="0"/>
          </a:p>
        </p:txBody>
      </p:sp>
      <p:sp>
        <p:nvSpPr>
          <p:cNvPr id="6" name="Textplatzhalter 5"/>
          <p:cNvSpPr>
            <a:spLocks noGrp="1"/>
          </p:cNvSpPr>
          <p:nvPr>
            <p:ph type="body" idx="1"/>
          </p:nvPr>
        </p:nvSpPr>
        <p:spPr>
          <a:xfrm>
            <a:off x="629871" y="2731660"/>
            <a:ext cx="7878827" cy="2279068"/>
          </a:xfrm>
        </p:spPr>
        <p:txBody>
          <a:bodyPr/>
          <a:lstStyle/>
          <a:p>
            <a:pPr marL="0" lvl="0" indent="0">
              <a:buNone/>
            </a:pPr>
            <a:r>
              <a:rPr lang="de-DE" dirty="0" smtClean="0"/>
              <a:t>4. Individuelle </a:t>
            </a:r>
            <a:r>
              <a:rPr lang="de-DE" dirty="0"/>
              <a:t>Lernleistungen stehen in direktem Zusammenhang mit der genutzten Lernzeit und Lerngelegenheiten, welche durch die Unterrichtsqualität beeinflusst werden. Diese ist nicht der alleinigen Verantwortung und Verantwortlichkeit der Professionellen zuzuordnen, sondern vom Kontext der Schule und des Bildungssystems bestimmt.</a:t>
            </a:r>
            <a:endParaRPr lang="de-CH" dirty="0"/>
          </a:p>
          <a:p>
            <a:pPr marL="0" indent="0">
              <a:buNone/>
            </a:pPr>
            <a:endParaRPr lang="de-CH" dirty="0"/>
          </a:p>
          <a:p>
            <a:pPr marL="0" indent="0">
              <a:buNone/>
            </a:pP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603485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17</a:t>
            </a:fld>
            <a:endParaRPr lang="de-CH">
              <a:solidFill>
                <a:srgbClr val="000000"/>
              </a:solidFill>
            </a:endParaRPr>
          </a:p>
        </p:txBody>
      </p:sp>
      <p:sp>
        <p:nvSpPr>
          <p:cNvPr id="5" name="Titel 4"/>
          <p:cNvSpPr>
            <a:spLocks noGrp="1"/>
          </p:cNvSpPr>
          <p:nvPr>
            <p:ph type="title"/>
          </p:nvPr>
        </p:nvSpPr>
        <p:spPr>
          <a:xfrm>
            <a:off x="629872" y="1020931"/>
            <a:ext cx="7878827" cy="976907"/>
          </a:xfrm>
        </p:spPr>
        <p:txBody>
          <a:bodyPr/>
          <a:lstStyle/>
          <a:p>
            <a:r>
              <a:rPr lang="de-DE" dirty="0" smtClean="0"/>
              <a:t>Guter </a:t>
            </a:r>
            <a:r>
              <a:rPr lang="de-DE" dirty="0"/>
              <a:t>Unterricht – Gefahr oder Chance des LP 21 </a:t>
            </a:r>
            <a:r>
              <a:rPr lang="de-DE" sz="2000" b="0" dirty="0"/>
              <a:t>(Gröhlich 2012; </a:t>
            </a:r>
            <a:r>
              <a:rPr lang="de-DE" sz="2000" b="0" dirty="0" err="1"/>
              <a:t>Steffen&amp;Bargels</a:t>
            </a:r>
            <a:r>
              <a:rPr lang="de-DE" sz="2000" b="0" dirty="0"/>
              <a:t> 2016</a:t>
            </a:r>
            <a:r>
              <a:rPr lang="de-DE" sz="2000" b="0" dirty="0" smtClean="0"/>
              <a:t>)</a:t>
            </a:r>
            <a:endParaRPr lang="de-DE" dirty="0"/>
          </a:p>
        </p:txBody>
      </p:sp>
      <p:sp>
        <p:nvSpPr>
          <p:cNvPr id="6" name="Textplatzhalter 5"/>
          <p:cNvSpPr>
            <a:spLocks noGrp="1"/>
          </p:cNvSpPr>
          <p:nvPr>
            <p:ph type="body" idx="1"/>
          </p:nvPr>
        </p:nvSpPr>
        <p:spPr>
          <a:xfrm>
            <a:off x="629871" y="2239818"/>
            <a:ext cx="7952154" cy="4618182"/>
          </a:xfrm>
        </p:spPr>
        <p:txBody>
          <a:bodyPr/>
          <a:lstStyle/>
          <a:p>
            <a:pPr marL="0" lvl="0" indent="0">
              <a:buNone/>
            </a:pPr>
            <a:r>
              <a:rPr lang="de-DE" dirty="0" smtClean="0"/>
              <a:t>5. Qualität </a:t>
            </a:r>
            <a:r>
              <a:rPr lang="de-DE" dirty="0"/>
              <a:t>muss </a:t>
            </a:r>
            <a:r>
              <a:rPr lang="de-DE" dirty="0" smtClean="0"/>
              <a:t>durch Schulpflege und Schulleitungen gestützt </a:t>
            </a:r>
            <a:r>
              <a:rPr lang="de-DE" dirty="0"/>
              <a:t>werden. </a:t>
            </a:r>
            <a:r>
              <a:rPr lang="de-DE" dirty="0" err="1"/>
              <a:t>Gelingensbedingungen</a:t>
            </a:r>
            <a:r>
              <a:rPr lang="de-DE" dirty="0"/>
              <a:t> für Unterrichtsqualität sind deshalb auch auf der Makroebene des Schulsystems und der </a:t>
            </a:r>
            <a:r>
              <a:rPr lang="de-DE" dirty="0" err="1"/>
              <a:t>Mesoebene</a:t>
            </a:r>
            <a:r>
              <a:rPr lang="de-DE" dirty="0"/>
              <a:t> der einzelnen Schule zu verorten. </a:t>
            </a:r>
            <a:endParaRPr lang="de-CH" dirty="0"/>
          </a:p>
          <a:p>
            <a:pPr marL="0" indent="0">
              <a:buNone/>
            </a:pPr>
            <a:r>
              <a:rPr lang="de-DE" dirty="0" smtClean="0"/>
              <a:t>6. Des </a:t>
            </a:r>
            <a:r>
              <a:rPr lang="de-DE" dirty="0"/>
              <a:t>Weiteren zeigt sich, dass Kriterien wie Konsistenz auf </a:t>
            </a:r>
            <a:r>
              <a:rPr lang="de-DE" dirty="0" smtClean="0"/>
              <a:t>Kontext-, </a:t>
            </a:r>
            <a:r>
              <a:rPr lang="de-DE" dirty="0"/>
              <a:t>Schul- und Klassenebene (bspw. betreffend Evaluationskultur); Kohäsion auf der Schulebene (bspw. Vereinbarungen zwischen Lehrpersonen); Konstanz auf der Schul- oder Klassenebene (bspw. Regeln); Kontrolle auf Schul- und Klassenebene (bspw. Erhebung der Lernstände der Lernenden, Evaluation des Unterrichts), schulische Wirksamkeit </a:t>
            </a:r>
            <a:r>
              <a:rPr lang="de-DE" dirty="0" err="1"/>
              <a:t>massgeblich</a:t>
            </a:r>
            <a:r>
              <a:rPr lang="de-DE" dirty="0"/>
              <a:t> beeinflussen.</a:t>
            </a:r>
            <a:r>
              <a:rPr lang="de-CH" dirty="0"/>
              <a:t> </a:t>
            </a:r>
          </a:p>
          <a:p>
            <a:pPr marL="0" indent="0">
              <a:buNone/>
            </a:pP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39517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18</a:t>
            </a:fld>
            <a:endParaRPr lang="de-CH">
              <a:solidFill>
                <a:srgbClr val="000000"/>
              </a:solidFill>
            </a:endParaRPr>
          </a:p>
        </p:txBody>
      </p:sp>
      <p:sp>
        <p:nvSpPr>
          <p:cNvPr id="5" name="Titel 4"/>
          <p:cNvSpPr>
            <a:spLocks noGrp="1"/>
          </p:cNvSpPr>
          <p:nvPr>
            <p:ph type="title"/>
          </p:nvPr>
        </p:nvSpPr>
        <p:spPr>
          <a:xfrm>
            <a:off x="629872" y="1020932"/>
            <a:ext cx="7878827" cy="971818"/>
          </a:xfrm>
        </p:spPr>
        <p:txBody>
          <a:bodyPr/>
          <a:lstStyle/>
          <a:p>
            <a:r>
              <a:rPr lang="de-DE" dirty="0" smtClean="0"/>
              <a:t>Guter </a:t>
            </a:r>
            <a:r>
              <a:rPr lang="de-DE" dirty="0"/>
              <a:t>Unterricht – Gefahr oder Chance des LP 21 </a:t>
            </a:r>
            <a:r>
              <a:rPr lang="de-DE" sz="2000" b="0" dirty="0"/>
              <a:t>(Gröhlich 2012; </a:t>
            </a:r>
            <a:r>
              <a:rPr lang="de-DE" sz="2000" b="0" dirty="0" err="1"/>
              <a:t>Steffen&amp;Bargels</a:t>
            </a:r>
            <a:r>
              <a:rPr lang="de-DE" sz="2000" b="0" dirty="0"/>
              <a:t> 2016)</a:t>
            </a:r>
            <a:endParaRPr lang="de-DE" dirty="0"/>
          </a:p>
        </p:txBody>
      </p:sp>
      <p:sp>
        <p:nvSpPr>
          <p:cNvPr id="6" name="Textplatzhalter 5"/>
          <p:cNvSpPr>
            <a:spLocks noGrp="1"/>
          </p:cNvSpPr>
          <p:nvPr>
            <p:ph type="body" idx="1"/>
          </p:nvPr>
        </p:nvSpPr>
        <p:spPr>
          <a:xfrm>
            <a:off x="631229" y="2320637"/>
            <a:ext cx="7878827" cy="3521364"/>
          </a:xfrm>
        </p:spPr>
        <p:txBody>
          <a:bodyPr/>
          <a:lstStyle/>
          <a:p>
            <a:pPr marL="0" lvl="0" indent="0">
              <a:buNone/>
            </a:pPr>
            <a:r>
              <a:rPr lang="de-DE" dirty="0" smtClean="0"/>
              <a:t>7. Zudem </a:t>
            </a:r>
            <a:r>
              <a:rPr lang="de-DE" dirty="0"/>
              <a:t>wurden auch Zusammenhänge zwischen Lehrerkooperation und positiven Leistungen bei Schülerinnen und Schülern gefunden. </a:t>
            </a:r>
            <a:endParaRPr lang="de-CH" dirty="0"/>
          </a:p>
          <a:p>
            <a:pPr marL="0" lvl="0" indent="0">
              <a:buNone/>
            </a:pPr>
            <a:r>
              <a:rPr lang="de-DE" dirty="0" smtClean="0"/>
              <a:t>8. Des </a:t>
            </a:r>
            <a:r>
              <a:rPr lang="de-DE" dirty="0"/>
              <a:t>Weiteren zeigen Studien auf, dass der Austausch der Lehrpersonen über die Schulprogramme, programmatische Kooperation, ebenfalls positive Effekte zeigt. </a:t>
            </a:r>
            <a:endParaRPr lang="de-CH" dirty="0"/>
          </a:p>
          <a:p>
            <a:pPr marL="0" indent="0">
              <a:buNone/>
            </a:pPr>
            <a:r>
              <a:rPr lang="de-DE" dirty="0" smtClean="0"/>
              <a:t>9. Wichtig </a:t>
            </a:r>
            <a:r>
              <a:rPr lang="de-DE" dirty="0"/>
              <a:t>ist festzuhalten, dass das Nutzungsverhalten, die Aktivität der Schülerinnen und Schüler, zentral für die positive Entwicklung von Leistungen ist.</a:t>
            </a:r>
            <a:r>
              <a:rPr lang="de-CH" dirty="0"/>
              <a:t> </a:t>
            </a: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2858705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19</a:t>
            </a:fld>
            <a:endParaRPr lang="de-CH">
              <a:solidFill>
                <a:srgbClr val="000000"/>
              </a:solidFill>
            </a:endParaRPr>
          </a:p>
        </p:txBody>
      </p:sp>
      <p:sp>
        <p:nvSpPr>
          <p:cNvPr id="5" name="Titel 4"/>
          <p:cNvSpPr>
            <a:spLocks noGrp="1"/>
          </p:cNvSpPr>
          <p:nvPr>
            <p:ph type="title"/>
          </p:nvPr>
        </p:nvSpPr>
        <p:spPr>
          <a:xfrm>
            <a:off x="629870" y="702591"/>
            <a:ext cx="8171229" cy="451954"/>
          </a:xfrm>
        </p:spPr>
        <p:txBody>
          <a:bodyPr/>
          <a:lstStyle/>
          <a:p>
            <a:r>
              <a:rPr lang="de-DE" sz="3000" dirty="0" smtClean="0"/>
              <a:t>Unterrichtsqualität – Kompetenzorientierung</a:t>
            </a:r>
            <a:endParaRPr lang="de-DE" sz="3000" dirty="0"/>
          </a:p>
        </p:txBody>
      </p:sp>
      <p:sp>
        <p:nvSpPr>
          <p:cNvPr id="6" name="Textplatzhalter 5"/>
          <p:cNvSpPr>
            <a:spLocks noGrp="1"/>
          </p:cNvSpPr>
          <p:nvPr>
            <p:ph type="body" idx="1"/>
          </p:nvPr>
        </p:nvSpPr>
        <p:spPr>
          <a:xfrm>
            <a:off x="629871" y="1609726"/>
            <a:ext cx="7878827" cy="3735820"/>
          </a:xfrm>
        </p:spPr>
        <p:txBody>
          <a:bodyPr/>
          <a:lstStyle/>
          <a:p>
            <a:pPr lvl="0">
              <a:buFont typeface="Symbol" panose="05050102010706020507" pitchFamily="18" charset="2"/>
              <a:buChar char="-"/>
            </a:pPr>
            <a:r>
              <a:rPr lang="de-DE" sz="1900" dirty="0"/>
              <a:t>die </a:t>
            </a:r>
            <a:r>
              <a:rPr lang="de-DE" sz="1900" dirty="0" smtClean="0"/>
              <a:t>Lernprozesse </a:t>
            </a:r>
            <a:r>
              <a:rPr lang="de-DE" sz="1900" dirty="0"/>
              <a:t>und die Lernergebnisse der Schüler/innen stehen im Mittelpunkt;</a:t>
            </a:r>
            <a:endParaRPr lang="de-CH" sz="1900" dirty="0"/>
          </a:p>
          <a:p>
            <a:pPr lvl="0">
              <a:buFont typeface="Symbol" panose="05050102010706020507" pitchFamily="18" charset="2"/>
              <a:buChar char="-"/>
            </a:pPr>
            <a:r>
              <a:rPr lang="de-DE" sz="1900" dirty="0"/>
              <a:t>das erworbene Wissen können Schüler/innen in konkreten Anforderungssituationen anwenden;</a:t>
            </a:r>
            <a:endParaRPr lang="de-CH" sz="1900" dirty="0"/>
          </a:p>
          <a:p>
            <a:pPr lvl="0">
              <a:buFont typeface="Symbol" panose="05050102010706020507" pitchFamily="18" charset="2"/>
              <a:buChar char="-"/>
            </a:pPr>
            <a:r>
              <a:rPr lang="de-DE" sz="1900" dirty="0"/>
              <a:t>Lehrer/innen </a:t>
            </a:r>
            <a:r>
              <a:rPr lang="de-DE" sz="1900" dirty="0" smtClean="0"/>
              <a:t>beobachten, begleiten und leiten die </a:t>
            </a:r>
            <a:r>
              <a:rPr lang="de-DE" sz="1900" dirty="0"/>
              <a:t>Schüler/innen </a:t>
            </a:r>
            <a:r>
              <a:rPr lang="de-DE" sz="1900" dirty="0" smtClean="0"/>
              <a:t>genau an, </a:t>
            </a:r>
            <a:r>
              <a:rPr lang="de-DE" sz="1900" dirty="0"/>
              <a:t>um Lernstrategien, Lösungsstrategien und Lernstände zu erkennen und zu berichten;</a:t>
            </a:r>
            <a:endParaRPr lang="de-CH" sz="1900" dirty="0"/>
          </a:p>
          <a:p>
            <a:pPr lvl="0">
              <a:buFont typeface="Symbol" panose="05050102010706020507" pitchFamily="18" charset="2"/>
              <a:buChar char="-"/>
            </a:pPr>
            <a:r>
              <a:rPr lang="de-DE" sz="1900" dirty="0"/>
              <a:t>die Beobachtungen gründen auf gestuften Schwierigkeiten, um den Schüler/innen adäquate Förderung anzubieten;</a:t>
            </a:r>
            <a:endParaRPr lang="de-CH" sz="1900" dirty="0"/>
          </a:p>
          <a:p>
            <a:pPr lvl="0">
              <a:buFont typeface="Symbol" panose="05050102010706020507" pitchFamily="18" charset="2"/>
              <a:buChar char="-"/>
            </a:pPr>
            <a:r>
              <a:rPr lang="de-DE" sz="1900" dirty="0"/>
              <a:t>Lehrer/innen überprüfen </a:t>
            </a:r>
            <a:r>
              <a:rPr lang="de-DE" sz="1900" dirty="0" err="1"/>
              <a:t>regelmässig</a:t>
            </a:r>
            <a:r>
              <a:rPr lang="de-DE" sz="1900" dirty="0"/>
              <a:t> anhand von Indikatoren die gesetzten Schwierigkeiten;</a:t>
            </a:r>
            <a:endParaRPr lang="de-CH" sz="1900" dirty="0"/>
          </a:p>
          <a:p>
            <a:pPr lvl="0">
              <a:buFont typeface="Symbol" panose="05050102010706020507" pitchFamily="18" charset="2"/>
              <a:buChar char="-"/>
            </a:pPr>
            <a:r>
              <a:rPr lang="de-DE" sz="1900" dirty="0"/>
              <a:t>Lehrer/innen orientieren sich so am Ertrag ihres Unterrichts.</a:t>
            </a:r>
            <a:endParaRPr lang="de-CH" sz="1900" dirty="0"/>
          </a:p>
          <a:p>
            <a:pPr marL="0" lvl="0" indent="0">
              <a:buNone/>
            </a:pP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265679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16.11.2016</a:t>
            </a:r>
            <a:endParaRPr lang="de-DE" dirty="0"/>
          </a:p>
        </p:txBody>
      </p:sp>
      <p:sp>
        <p:nvSpPr>
          <p:cNvPr id="5" name="Fußzeilenplatzhalter 4"/>
          <p:cNvSpPr>
            <a:spLocks noGrp="1"/>
          </p:cNvSpPr>
          <p:nvPr>
            <p:ph type="ftr" sz="quarter" idx="11"/>
          </p:nvPr>
        </p:nvSpPr>
        <p:spPr/>
        <p:txBody>
          <a:bodyPr/>
          <a:lstStyle/>
          <a:p>
            <a:r>
              <a:rPr lang="de-CH" dirty="0" smtClean="0"/>
              <a:t>Lehrplan 21 - Gefahr oder Chance?</a:t>
            </a:r>
            <a:endParaRPr lang="de-DE" dirty="0"/>
          </a:p>
        </p:txBody>
      </p:sp>
      <p:sp>
        <p:nvSpPr>
          <p:cNvPr id="6" name="Foliennummernplatzhalter 5"/>
          <p:cNvSpPr>
            <a:spLocks noGrp="1"/>
          </p:cNvSpPr>
          <p:nvPr>
            <p:ph type="sldNum" sz="quarter" idx="12"/>
          </p:nvPr>
        </p:nvSpPr>
        <p:spPr/>
        <p:txBody>
          <a:bodyPr/>
          <a:lstStyle/>
          <a:p>
            <a:fld id="{BB4B8BC2-52F5-4241-8571-449F5710EAA1}" type="slidenum">
              <a:rPr lang="de-DE" smtClean="0"/>
              <a:t>2</a:t>
            </a:fld>
            <a:endParaRPr lang="de-DE"/>
          </a:p>
        </p:txBody>
      </p:sp>
      <p:sp>
        <p:nvSpPr>
          <p:cNvPr id="13" name="Titel 12"/>
          <p:cNvSpPr>
            <a:spLocks noGrp="1"/>
          </p:cNvSpPr>
          <p:nvPr>
            <p:ph type="title"/>
          </p:nvPr>
        </p:nvSpPr>
        <p:spPr>
          <a:xfrm>
            <a:off x="629871" y="754602"/>
            <a:ext cx="7878827" cy="532660"/>
          </a:xfrm>
        </p:spPr>
        <p:txBody>
          <a:bodyPr/>
          <a:lstStyle/>
          <a:p>
            <a:r>
              <a:rPr lang="de-CH" altLang="de-DE" dirty="0" smtClean="0"/>
              <a:t>Bildungspolitische Entwicklungen</a:t>
            </a:r>
            <a:endParaRPr lang="de-CH" dirty="0"/>
          </a:p>
        </p:txBody>
      </p:sp>
      <p:sp>
        <p:nvSpPr>
          <p:cNvPr id="14" name="Textplatzhalter 13"/>
          <p:cNvSpPr>
            <a:spLocks noGrp="1"/>
          </p:cNvSpPr>
          <p:nvPr>
            <p:ph type="body" idx="1"/>
          </p:nvPr>
        </p:nvSpPr>
        <p:spPr>
          <a:xfrm>
            <a:off x="629871" y="1473205"/>
            <a:ext cx="7878827" cy="4048855"/>
          </a:xfrm>
        </p:spPr>
        <p:txBody>
          <a:bodyPr/>
          <a:lstStyle/>
          <a:p>
            <a:pPr marL="342900" lvl="1" indent="-342900">
              <a:buFont typeface="Symbol" panose="05050102010706020507" pitchFamily="18" charset="2"/>
              <a:buChar char="-"/>
            </a:pPr>
            <a:r>
              <a:rPr lang="de-DE" altLang="de-DE" sz="2000" dirty="0" smtClean="0">
                <a:solidFill>
                  <a:schemeClr val="tx2"/>
                </a:solidFill>
              </a:rPr>
              <a:t>Ergebnisse PISA 2000</a:t>
            </a:r>
          </a:p>
          <a:p>
            <a:pPr marL="0" lvl="1" indent="0">
              <a:buNone/>
            </a:pPr>
            <a:r>
              <a:rPr lang="de-DE" altLang="de-DE" sz="2000" dirty="0" smtClean="0">
                <a:solidFill>
                  <a:schemeClr val="tx2"/>
                </a:solidFill>
              </a:rPr>
              <a:t>	Fokus: Qualität </a:t>
            </a:r>
            <a:r>
              <a:rPr lang="de-DE" altLang="de-DE" sz="2000" dirty="0">
                <a:solidFill>
                  <a:schemeClr val="tx2"/>
                </a:solidFill>
              </a:rPr>
              <a:t>und Wirksamkeit der schweizerischen </a:t>
            </a:r>
            <a:r>
              <a:rPr lang="de-DE" altLang="de-DE" sz="2000" dirty="0" smtClean="0">
                <a:solidFill>
                  <a:schemeClr val="tx2"/>
                </a:solidFill>
              </a:rPr>
              <a:t>  </a:t>
            </a:r>
            <a:br>
              <a:rPr lang="de-DE" altLang="de-DE" sz="2000" dirty="0" smtClean="0">
                <a:solidFill>
                  <a:schemeClr val="tx2"/>
                </a:solidFill>
              </a:rPr>
            </a:br>
            <a:r>
              <a:rPr lang="de-DE" altLang="de-DE" sz="2000" dirty="0" smtClean="0">
                <a:solidFill>
                  <a:schemeClr val="tx2"/>
                </a:solidFill>
              </a:rPr>
              <a:t>             Volksschule</a:t>
            </a:r>
            <a:endParaRPr lang="de-DE" altLang="de-DE" sz="2000" dirty="0">
              <a:solidFill>
                <a:schemeClr val="tx2"/>
              </a:solidFill>
            </a:endParaRPr>
          </a:p>
          <a:p>
            <a:pPr marL="0" indent="0">
              <a:buNone/>
            </a:pPr>
            <a:r>
              <a:rPr lang="de-DE" altLang="de-DE" dirty="0" smtClean="0">
                <a:solidFill>
                  <a:schemeClr val="tx2"/>
                </a:solidFill>
              </a:rPr>
              <a:t>	Fokus: Qualität </a:t>
            </a:r>
            <a:r>
              <a:rPr lang="de-DE" altLang="de-DE" dirty="0">
                <a:solidFill>
                  <a:schemeClr val="tx2"/>
                </a:solidFill>
              </a:rPr>
              <a:t>und </a:t>
            </a:r>
            <a:r>
              <a:rPr lang="de-DE" altLang="de-DE" dirty="0" smtClean="0">
                <a:solidFill>
                  <a:schemeClr val="tx2"/>
                </a:solidFill>
              </a:rPr>
              <a:t>Wirksamkeit des Unterrichts </a:t>
            </a:r>
          </a:p>
          <a:p>
            <a:pPr>
              <a:buFont typeface="Symbol" panose="05050102010706020507" pitchFamily="18" charset="2"/>
              <a:buChar char="-"/>
            </a:pPr>
            <a:r>
              <a:rPr lang="de-DE" altLang="de-DE" dirty="0" smtClean="0">
                <a:solidFill>
                  <a:schemeClr val="tx2"/>
                </a:solidFill>
              </a:rPr>
              <a:t>Aktionsplan </a:t>
            </a:r>
            <a:r>
              <a:rPr lang="de-DE" altLang="de-DE" dirty="0">
                <a:solidFill>
                  <a:schemeClr val="tx2"/>
                </a:solidFill>
              </a:rPr>
              <a:t>PISA 2000-Folgemassnahmen (2002/2003)</a:t>
            </a:r>
          </a:p>
          <a:p>
            <a:pPr>
              <a:buFont typeface="Symbol" panose="05050102010706020507" pitchFamily="18" charset="2"/>
              <a:buChar char="-"/>
            </a:pPr>
            <a:r>
              <a:rPr lang="de-DE" altLang="de-DE" dirty="0" smtClean="0">
                <a:solidFill>
                  <a:schemeClr val="tx2"/>
                </a:solidFill>
              </a:rPr>
              <a:t>Bildungsartikel </a:t>
            </a:r>
            <a:r>
              <a:rPr lang="de-DE" altLang="de-DE" dirty="0">
                <a:solidFill>
                  <a:schemeClr val="tx2"/>
                </a:solidFill>
              </a:rPr>
              <a:t>(2006)</a:t>
            </a:r>
          </a:p>
          <a:p>
            <a:pPr>
              <a:buFont typeface="Symbol" panose="05050102010706020507" pitchFamily="18" charset="2"/>
              <a:buChar char="-"/>
            </a:pPr>
            <a:r>
              <a:rPr lang="de-DE" altLang="de-DE" dirty="0" err="1" smtClean="0">
                <a:solidFill>
                  <a:schemeClr val="tx2"/>
                </a:solidFill>
              </a:rPr>
              <a:t>HarmoS</a:t>
            </a:r>
            <a:r>
              <a:rPr lang="de-DE" altLang="de-DE" dirty="0" smtClean="0">
                <a:solidFill>
                  <a:schemeClr val="tx2"/>
                </a:solidFill>
              </a:rPr>
              <a:t>-Konkordat </a:t>
            </a:r>
            <a:r>
              <a:rPr lang="de-DE" altLang="de-DE" dirty="0">
                <a:solidFill>
                  <a:schemeClr val="tx2"/>
                </a:solidFill>
              </a:rPr>
              <a:t>(2009)</a:t>
            </a:r>
          </a:p>
          <a:p>
            <a:pPr>
              <a:buFont typeface="Symbol" panose="05050102010706020507" pitchFamily="18" charset="2"/>
              <a:buChar char="-"/>
            </a:pPr>
            <a:r>
              <a:rPr lang="de-DE" altLang="de-DE" dirty="0" smtClean="0">
                <a:solidFill>
                  <a:schemeClr val="tx2"/>
                </a:solidFill>
              </a:rPr>
              <a:t>Nationale </a:t>
            </a:r>
            <a:r>
              <a:rPr lang="de-DE" altLang="de-DE" dirty="0">
                <a:solidFill>
                  <a:schemeClr val="tx2"/>
                </a:solidFill>
              </a:rPr>
              <a:t>Bildungsziele (2011)</a:t>
            </a:r>
          </a:p>
          <a:p>
            <a:pPr>
              <a:buFont typeface="Symbol" panose="05050102010706020507" pitchFamily="18" charset="2"/>
              <a:buChar char="-"/>
            </a:pPr>
            <a:r>
              <a:rPr lang="de-DE" altLang="de-DE" dirty="0" smtClean="0">
                <a:solidFill>
                  <a:schemeClr val="tx2"/>
                </a:solidFill>
              </a:rPr>
              <a:t>LP </a:t>
            </a:r>
            <a:r>
              <a:rPr lang="de-DE" altLang="de-DE" dirty="0">
                <a:solidFill>
                  <a:schemeClr val="tx2"/>
                </a:solidFill>
              </a:rPr>
              <a:t>21/PER (2013/2014</a:t>
            </a:r>
            <a:r>
              <a:rPr lang="de-DE" altLang="de-DE" dirty="0" smtClean="0">
                <a:solidFill>
                  <a:schemeClr val="tx2"/>
                </a:solidFill>
              </a:rPr>
              <a:t>) und Kompetenzorientierung</a:t>
            </a:r>
          </a:p>
          <a:p>
            <a:pPr marL="0" indent="0">
              <a:buNone/>
            </a:pPr>
            <a:endParaRPr lang="de-DE" altLang="de-DE" dirty="0">
              <a:solidFill>
                <a:schemeClr val="tx2"/>
              </a:solidFill>
            </a:endParaRPr>
          </a:p>
          <a:p>
            <a:pPr marL="0" indent="0">
              <a:buNone/>
            </a:pPr>
            <a:endParaRPr lang="de-CH" dirty="0"/>
          </a:p>
        </p:txBody>
      </p:sp>
    </p:spTree>
    <p:extLst>
      <p:ext uri="{BB962C8B-B14F-4D97-AF65-F5344CB8AC3E}">
        <p14:creationId xmlns:p14="http://schemas.microsoft.com/office/powerpoint/2010/main" val="1582004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20</a:t>
            </a:fld>
            <a:endParaRPr lang="de-CH">
              <a:solidFill>
                <a:srgbClr val="000000"/>
              </a:solidFill>
            </a:endParaRPr>
          </a:p>
        </p:txBody>
      </p:sp>
      <p:sp>
        <p:nvSpPr>
          <p:cNvPr id="5" name="Titel 4"/>
          <p:cNvSpPr>
            <a:spLocks noGrp="1"/>
          </p:cNvSpPr>
          <p:nvPr>
            <p:ph type="title"/>
          </p:nvPr>
        </p:nvSpPr>
        <p:spPr>
          <a:xfrm>
            <a:off x="629872" y="702590"/>
            <a:ext cx="7878827" cy="1040773"/>
          </a:xfrm>
        </p:spPr>
        <p:txBody>
          <a:bodyPr/>
          <a:lstStyle/>
          <a:p>
            <a:r>
              <a:rPr lang="de-DE" dirty="0" smtClean="0"/>
              <a:t>Kompetenzorientierung – erfolgreiches LP-Handeln</a:t>
            </a:r>
            <a:endParaRPr lang="de-DE" dirty="0"/>
          </a:p>
        </p:txBody>
      </p:sp>
      <p:sp>
        <p:nvSpPr>
          <p:cNvPr id="6" name="Textplatzhalter 5"/>
          <p:cNvSpPr>
            <a:spLocks noGrp="1"/>
          </p:cNvSpPr>
          <p:nvPr>
            <p:ph type="body" idx="1"/>
          </p:nvPr>
        </p:nvSpPr>
        <p:spPr>
          <a:xfrm>
            <a:off x="629871" y="1783473"/>
            <a:ext cx="7878827" cy="4491382"/>
          </a:xfrm>
        </p:spPr>
        <p:txBody>
          <a:bodyPr/>
          <a:lstStyle/>
          <a:p>
            <a:pPr>
              <a:buFont typeface="Symbol" panose="05050102010706020507" pitchFamily="18" charset="2"/>
              <a:buChar char="-"/>
            </a:pPr>
            <a:r>
              <a:rPr lang="de-DE" dirty="0" smtClean="0"/>
              <a:t>im </a:t>
            </a:r>
            <a:r>
              <a:rPr lang="de-DE" dirty="0"/>
              <a:t>Unterricht gezielt kognitiv aktivieren;</a:t>
            </a:r>
            <a:endParaRPr lang="de-CH" dirty="0"/>
          </a:p>
          <a:p>
            <a:pPr lvl="0">
              <a:buFont typeface="Symbol" panose="05050102010706020507" pitchFamily="18" charset="2"/>
              <a:buChar char="-"/>
            </a:pPr>
            <a:r>
              <a:rPr lang="de-DE" dirty="0"/>
              <a:t>Wissensvernetzung ermöglichen;</a:t>
            </a:r>
            <a:endParaRPr lang="de-CH" dirty="0"/>
          </a:p>
          <a:p>
            <a:pPr lvl="0">
              <a:buFont typeface="Symbol" panose="05050102010706020507" pitchFamily="18" charset="2"/>
              <a:buChar char="-"/>
            </a:pPr>
            <a:r>
              <a:rPr lang="de-DE" dirty="0"/>
              <a:t>intelligente Übungsformen und Überarbeitungsformen kennen und anwenden;</a:t>
            </a:r>
            <a:endParaRPr lang="de-CH" dirty="0"/>
          </a:p>
          <a:p>
            <a:pPr lvl="0">
              <a:buFont typeface="Symbol" panose="05050102010706020507" pitchFamily="18" charset="2"/>
              <a:buChar char="-"/>
            </a:pPr>
            <a:r>
              <a:rPr lang="de-DE" dirty="0"/>
              <a:t>Aufgaben nach Schwierigkeitsstufen variieren können;</a:t>
            </a:r>
            <a:endParaRPr lang="de-CH" dirty="0"/>
          </a:p>
          <a:p>
            <a:pPr lvl="0">
              <a:buFont typeface="Symbol" panose="05050102010706020507" pitchFamily="18" charset="2"/>
              <a:buChar char="-"/>
            </a:pPr>
            <a:r>
              <a:rPr lang="de-DE" dirty="0"/>
              <a:t>lebensweltliche Anwendungen umsetzen;</a:t>
            </a:r>
            <a:endParaRPr lang="de-CH" dirty="0"/>
          </a:p>
          <a:p>
            <a:pPr lvl="0">
              <a:buFont typeface="Symbol" panose="05050102010706020507" pitchFamily="18" charset="2"/>
              <a:buChar char="-"/>
            </a:pPr>
            <a:r>
              <a:rPr lang="de-DE" dirty="0"/>
              <a:t>individuelle Lernbegleitungen anbieten;</a:t>
            </a:r>
            <a:endParaRPr lang="de-CH" dirty="0"/>
          </a:p>
          <a:p>
            <a:pPr lvl="0">
              <a:buFont typeface="Symbol" panose="05050102010706020507" pitchFamily="18" charset="2"/>
              <a:buChar char="-"/>
            </a:pPr>
            <a:r>
              <a:rPr lang="de-DE" dirty="0"/>
              <a:t>über Instrumente verfügen Lernprozesse zu beobachten, zu analysieren und zu diagnostizieren;</a:t>
            </a:r>
            <a:endParaRPr lang="de-CH" dirty="0"/>
          </a:p>
          <a:p>
            <a:pPr lvl="0">
              <a:buFont typeface="Symbol" panose="05050102010706020507" pitchFamily="18" charset="2"/>
              <a:buChar char="-"/>
            </a:pPr>
            <a:r>
              <a:rPr lang="de-DE" dirty="0"/>
              <a:t>Metakognition ermöglichen.</a:t>
            </a:r>
            <a:endParaRPr lang="de-CH" dirty="0"/>
          </a:p>
          <a:p>
            <a:pPr marL="0" lvl="0" indent="0">
              <a:buNone/>
            </a:pP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036802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21</a:t>
            </a:fld>
            <a:endParaRPr lang="de-CH">
              <a:solidFill>
                <a:srgbClr val="000000"/>
              </a:solidFill>
            </a:endParaRPr>
          </a:p>
        </p:txBody>
      </p:sp>
      <p:sp>
        <p:nvSpPr>
          <p:cNvPr id="5" name="Titel 4"/>
          <p:cNvSpPr>
            <a:spLocks noGrp="1"/>
          </p:cNvSpPr>
          <p:nvPr>
            <p:ph type="title"/>
          </p:nvPr>
        </p:nvSpPr>
        <p:spPr>
          <a:xfrm>
            <a:off x="629872" y="1020932"/>
            <a:ext cx="7878827" cy="768614"/>
          </a:xfrm>
        </p:spPr>
        <p:txBody>
          <a:bodyPr/>
          <a:lstStyle/>
          <a:p>
            <a:r>
              <a:rPr lang="de-DE" dirty="0" smtClean="0"/>
              <a:t>LP21 – Gefahr und Chance?</a:t>
            </a:r>
            <a:br>
              <a:rPr lang="de-DE" dirty="0" smtClean="0"/>
            </a:br>
            <a:r>
              <a:rPr lang="de-DE" dirty="0" smtClean="0"/>
              <a:t>Bildung – schulische Bildung – Kompetenz</a:t>
            </a:r>
            <a:endParaRPr lang="de-DE" dirty="0"/>
          </a:p>
        </p:txBody>
      </p:sp>
      <p:sp>
        <p:nvSpPr>
          <p:cNvPr id="6" name="Textplatzhalter 5"/>
          <p:cNvSpPr>
            <a:spLocks noGrp="1"/>
          </p:cNvSpPr>
          <p:nvPr>
            <p:ph type="body" idx="1"/>
          </p:nvPr>
        </p:nvSpPr>
        <p:spPr>
          <a:xfrm>
            <a:off x="629871" y="2733675"/>
            <a:ext cx="7878827" cy="2311689"/>
          </a:xfrm>
        </p:spPr>
        <p:txBody>
          <a:bodyPr/>
          <a:lstStyle/>
          <a:p>
            <a:pPr marL="0" indent="0">
              <a:buNone/>
            </a:pPr>
            <a:r>
              <a:rPr lang="de-DE" dirty="0"/>
              <a:t>„Ein kompetenter Mensch soll (...) Wissen verfügbar haben, es (auch moralisch) bewerten und strukturieren können, in der Lage sein, sich neues Wissen anzueignen bzw. fehlendes Wissen entsprechend zu kompensieren und </a:t>
            </a:r>
            <a:r>
              <a:rPr lang="de-DE" dirty="0" err="1"/>
              <a:t>schliesslich</a:t>
            </a:r>
            <a:r>
              <a:rPr lang="de-DE" dirty="0"/>
              <a:t> dieses Wissen in Handlungen umsetzen können. Der Umgang mit Wissen bedeutet im Kompetenzbegriff also Bewertung, Strukturierung, Aneignung von neuem Wissen und damit Handlungsfähigkeit</a:t>
            </a:r>
            <a:r>
              <a:rPr lang="de-DE" dirty="0" smtClean="0"/>
              <a:t>“ (</a:t>
            </a:r>
            <a:r>
              <a:rPr lang="de-DE" dirty="0" err="1" smtClean="0"/>
              <a:t>Vonken</a:t>
            </a:r>
            <a:r>
              <a:rPr lang="de-DE" dirty="0" smtClean="0"/>
              <a:t>, 2010).</a:t>
            </a:r>
            <a:endParaRPr lang="de-CH" dirty="0"/>
          </a:p>
          <a:p>
            <a:pPr marL="0" lvl="0" indent="0">
              <a:buNone/>
            </a:pP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26017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22</a:t>
            </a:fld>
            <a:endParaRPr lang="de-CH">
              <a:solidFill>
                <a:srgbClr val="000000"/>
              </a:solidFill>
            </a:endParaRPr>
          </a:p>
        </p:txBody>
      </p:sp>
      <p:sp>
        <p:nvSpPr>
          <p:cNvPr id="5" name="Titel 4"/>
          <p:cNvSpPr>
            <a:spLocks noGrp="1"/>
          </p:cNvSpPr>
          <p:nvPr>
            <p:ph type="title"/>
          </p:nvPr>
        </p:nvSpPr>
        <p:spPr>
          <a:xfrm>
            <a:off x="629872" y="1020932"/>
            <a:ext cx="7878827" cy="768614"/>
          </a:xfrm>
        </p:spPr>
        <p:txBody>
          <a:bodyPr/>
          <a:lstStyle/>
          <a:p>
            <a:r>
              <a:rPr lang="de-DE" dirty="0" smtClean="0"/>
              <a:t>Bildung – schulische Bildung – Kompetenz</a:t>
            </a:r>
            <a:endParaRPr lang="de-DE" dirty="0"/>
          </a:p>
        </p:txBody>
      </p:sp>
      <p:sp>
        <p:nvSpPr>
          <p:cNvPr id="6" name="Textplatzhalter 5"/>
          <p:cNvSpPr>
            <a:spLocks noGrp="1"/>
          </p:cNvSpPr>
          <p:nvPr>
            <p:ph type="body" idx="1"/>
          </p:nvPr>
        </p:nvSpPr>
        <p:spPr>
          <a:xfrm>
            <a:off x="631229" y="2343727"/>
            <a:ext cx="7878827" cy="2874819"/>
          </a:xfrm>
        </p:spPr>
        <p:txBody>
          <a:bodyPr/>
          <a:lstStyle/>
          <a:p>
            <a:pPr marL="0" lvl="0" indent="0">
              <a:buNone/>
            </a:pPr>
            <a:r>
              <a:rPr lang="de-DE" dirty="0"/>
              <a:t>Die Differenz zwischen „Bildung“ und </a:t>
            </a:r>
            <a:r>
              <a:rPr lang="de-DE" dirty="0" smtClean="0"/>
              <a:t>„schulischer </a:t>
            </a:r>
            <a:r>
              <a:rPr lang="de-DE" dirty="0"/>
              <a:t>B</a:t>
            </a:r>
            <a:r>
              <a:rPr lang="de-DE" dirty="0" smtClean="0"/>
              <a:t>ildung</a:t>
            </a:r>
            <a:r>
              <a:rPr lang="de-DE" dirty="0"/>
              <a:t>“ hat Vorteile, sie begrenzt die Macht der Schule und sichert auf der anderen Seite ihre Funktion. Bildung im Sinne des Prinzips der Selbstformung ist immer mehr, als in der Schule erfahren wird und auch nur erfahren werden </a:t>
            </a:r>
            <a:r>
              <a:rPr lang="de-DE" dirty="0" smtClean="0"/>
              <a:t>kann (</a:t>
            </a:r>
            <a:r>
              <a:rPr lang="de-DE" dirty="0" err="1"/>
              <a:t>O</a:t>
            </a:r>
            <a:r>
              <a:rPr lang="de-DE" dirty="0" err="1" smtClean="0"/>
              <a:t>elkers</a:t>
            </a:r>
            <a:r>
              <a:rPr lang="de-DE" dirty="0" smtClean="0"/>
              <a:t> 2013).</a:t>
            </a:r>
            <a:r>
              <a:rPr lang="de-CH" dirty="0" smtClean="0"/>
              <a:t> </a:t>
            </a: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339563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23</a:t>
            </a:fld>
            <a:endParaRPr lang="de-CH">
              <a:solidFill>
                <a:srgbClr val="000000"/>
              </a:solidFill>
            </a:endParaRPr>
          </a:p>
        </p:txBody>
      </p:sp>
      <p:sp>
        <p:nvSpPr>
          <p:cNvPr id="5" name="Titel 4"/>
          <p:cNvSpPr>
            <a:spLocks noGrp="1"/>
          </p:cNvSpPr>
          <p:nvPr>
            <p:ph type="title"/>
          </p:nvPr>
        </p:nvSpPr>
        <p:spPr>
          <a:xfrm>
            <a:off x="629872" y="1020932"/>
            <a:ext cx="7878827" cy="768614"/>
          </a:xfrm>
        </p:spPr>
        <p:txBody>
          <a:bodyPr/>
          <a:lstStyle/>
          <a:p>
            <a:r>
              <a:rPr lang="de-DE" dirty="0" smtClean="0"/>
              <a:t>Kompetenz – Bildung</a:t>
            </a:r>
            <a:endParaRPr lang="de-DE" dirty="0"/>
          </a:p>
        </p:txBody>
      </p:sp>
      <p:sp>
        <p:nvSpPr>
          <p:cNvPr id="6" name="Textplatzhalter 5"/>
          <p:cNvSpPr>
            <a:spLocks noGrp="1"/>
          </p:cNvSpPr>
          <p:nvPr>
            <p:ph type="body" idx="1"/>
          </p:nvPr>
        </p:nvSpPr>
        <p:spPr>
          <a:xfrm>
            <a:off x="629871" y="1835728"/>
            <a:ext cx="7878827" cy="3740727"/>
          </a:xfrm>
        </p:spPr>
        <p:txBody>
          <a:bodyPr/>
          <a:lstStyle/>
          <a:p>
            <a:pPr marL="0" indent="0">
              <a:buNone/>
            </a:pPr>
            <a:r>
              <a:rPr lang="de-DE" dirty="0"/>
              <a:t>Es lässt sich nicht bestreiten, dass eine starke inhaltliche Konvergenz zwischen den Begriffen/Konzepten „Bildung“ und „Kompetenz“ </a:t>
            </a:r>
            <a:r>
              <a:rPr lang="de-DE" dirty="0" smtClean="0"/>
              <a:t>besteht.</a:t>
            </a:r>
          </a:p>
          <a:p>
            <a:pPr marL="0" indent="0">
              <a:buNone/>
            </a:pPr>
            <a:r>
              <a:rPr lang="de-DE" dirty="0" smtClean="0"/>
              <a:t>Speziell </a:t>
            </a:r>
            <a:r>
              <a:rPr lang="de-DE" dirty="0"/>
              <a:t>die pädagogisch hochgeschätzten Qualitäten wie Selbständigkeit, Handlungsfähigkeit sowie Kommunikations- und Interaktionsfähigkeit, die für die Substanz von Kompetenz zentral sind, können sicherlich als „substanziell“ bildungsmächtig bzw. bildungsrelevant bezeichnet werden. </a:t>
            </a:r>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794095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24</a:t>
            </a:fld>
            <a:endParaRPr lang="de-CH">
              <a:solidFill>
                <a:srgbClr val="000000"/>
              </a:solidFill>
            </a:endParaRPr>
          </a:p>
        </p:txBody>
      </p:sp>
      <p:sp>
        <p:nvSpPr>
          <p:cNvPr id="5" name="Titel 4"/>
          <p:cNvSpPr>
            <a:spLocks noGrp="1"/>
          </p:cNvSpPr>
          <p:nvPr>
            <p:ph type="title"/>
          </p:nvPr>
        </p:nvSpPr>
        <p:spPr>
          <a:xfrm>
            <a:off x="629871" y="809806"/>
            <a:ext cx="7878827" cy="552557"/>
          </a:xfrm>
        </p:spPr>
        <p:txBody>
          <a:bodyPr/>
          <a:lstStyle/>
          <a:p>
            <a:r>
              <a:rPr lang="de-DE" dirty="0" smtClean="0"/>
              <a:t>Fazit</a:t>
            </a:r>
            <a:endParaRPr lang="de-DE" dirty="0"/>
          </a:p>
        </p:txBody>
      </p:sp>
      <p:sp>
        <p:nvSpPr>
          <p:cNvPr id="6" name="Textplatzhalter 5"/>
          <p:cNvSpPr>
            <a:spLocks noGrp="1"/>
          </p:cNvSpPr>
          <p:nvPr>
            <p:ph type="body" idx="1"/>
          </p:nvPr>
        </p:nvSpPr>
        <p:spPr>
          <a:xfrm>
            <a:off x="631229" y="1362362"/>
            <a:ext cx="7878827" cy="4953001"/>
          </a:xfrm>
        </p:spPr>
        <p:txBody>
          <a:bodyPr/>
          <a:lstStyle/>
          <a:p>
            <a:pPr>
              <a:buFont typeface="Symbol" panose="05050102010706020507" pitchFamily="18" charset="2"/>
              <a:buChar char="-"/>
            </a:pPr>
            <a:r>
              <a:rPr lang="de-DE" dirty="0"/>
              <a:t>Dass der Lehrperson </a:t>
            </a:r>
            <a:r>
              <a:rPr lang="de-DE" dirty="0" err="1"/>
              <a:t>bloss</a:t>
            </a:r>
            <a:r>
              <a:rPr lang="de-DE" dirty="0"/>
              <a:t> noch eine moderierende Rolle zukommen soll, die das Geschehen hauptsächlich organisatorisch überwacht, hat sich vor dem Hintergrund der Empirie als falsche Vorstellung erwiesen: Alle unterrichtlichen Einflussfaktoren mit hoher Effektstärke verlangen eine engagierte, Ziele setzende, didaktisch kompetente, eingreifende und mit Lernenden in Beziehung tretende Lehrperson mit hoher diagnostischer Kompetenz. </a:t>
            </a:r>
            <a:endParaRPr lang="de-CH" dirty="0"/>
          </a:p>
          <a:p>
            <a:pPr>
              <a:buFont typeface="Symbol" panose="05050102010706020507" pitchFamily="18" charset="2"/>
              <a:buChar char="-"/>
            </a:pPr>
            <a:r>
              <a:rPr lang="de-DE" dirty="0"/>
              <a:t>Eine Lehrperson, die Lernprozesse versteht und aktiv begleiten kann, und </a:t>
            </a:r>
            <a:r>
              <a:rPr lang="de-DE" dirty="0" err="1"/>
              <a:t>weiss</a:t>
            </a:r>
            <a:r>
              <a:rPr lang="de-DE" dirty="0"/>
              <a:t>, dass Bildung im Sinne des Prinzips der Selbstformung immer mehr ist, als in der Schule erfahren wird und auch nur erfahren werden kann, </a:t>
            </a:r>
            <a:r>
              <a:rPr lang="de-DE" dirty="0" smtClean="0"/>
              <a:t>kann mit „Kompetenzorientierung“ und „Bildung“ umgehen. </a:t>
            </a: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1882349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25</a:t>
            </a:fld>
            <a:endParaRPr lang="de-CH">
              <a:solidFill>
                <a:srgbClr val="000000"/>
              </a:solidFill>
            </a:endParaRPr>
          </a:p>
        </p:txBody>
      </p:sp>
      <p:sp>
        <p:nvSpPr>
          <p:cNvPr id="5" name="Titel 4"/>
          <p:cNvSpPr>
            <a:spLocks noGrp="1"/>
          </p:cNvSpPr>
          <p:nvPr>
            <p:ph type="title"/>
          </p:nvPr>
        </p:nvSpPr>
        <p:spPr>
          <a:xfrm>
            <a:off x="631229" y="2818715"/>
            <a:ext cx="7878827" cy="552557"/>
          </a:xfrm>
        </p:spPr>
        <p:txBody>
          <a:bodyPr/>
          <a:lstStyle/>
          <a:p>
            <a:pPr algn="ctr"/>
            <a:r>
              <a:rPr lang="de-DE" dirty="0" smtClean="0"/>
              <a:t>Danke für die Aufmerksamkeit</a:t>
            </a:r>
            <a:endParaRPr lang="de-DE" dirty="0"/>
          </a:p>
        </p:txBody>
      </p:sp>
      <p:sp>
        <p:nvSpPr>
          <p:cNvPr id="7" name="Rechteck 6"/>
          <p:cNvSpPr/>
          <p:nvPr/>
        </p:nvSpPr>
        <p:spPr>
          <a:xfrm>
            <a:off x="631229" y="1997839"/>
            <a:ext cx="7877469" cy="2031325"/>
          </a:xfrm>
          <a:prstGeom prst="rect">
            <a:avLst/>
          </a:prstGeom>
        </p:spPr>
        <p:txBody>
          <a:bodyPr wrap="square">
            <a:spAutoFit/>
          </a:bodyPr>
          <a:lstStyle/>
          <a:p>
            <a:pPr lvl="0"/>
            <a:endParaRPr lang="de-CH" dirty="0" smtClean="0"/>
          </a:p>
          <a:p>
            <a:pPr lvl="0"/>
            <a:endParaRPr lang="de-CH" dirty="0"/>
          </a:p>
          <a:p>
            <a:pPr lvl="0"/>
            <a:endParaRPr lang="de-CH" dirty="0" smtClean="0"/>
          </a:p>
          <a:p>
            <a:pPr lvl="0"/>
            <a:endParaRPr lang="de-CH" dirty="0"/>
          </a:p>
          <a:p>
            <a:pPr lvl="0"/>
            <a:endParaRPr lang="de-CH" dirty="0" smtClean="0"/>
          </a:p>
          <a:p>
            <a:pPr lvl="0"/>
            <a:endParaRPr lang="de-CH" dirty="0"/>
          </a:p>
          <a:p>
            <a:pPr lvl="0"/>
            <a:endParaRPr lang="de-CH" dirty="0"/>
          </a:p>
        </p:txBody>
      </p:sp>
    </p:spTree>
    <p:extLst>
      <p:ext uri="{BB962C8B-B14F-4D97-AF65-F5344CB8AC3E}">
        <p14:creationId xmlns:p14="http://schemas.microsoft.com/office/powerpoint/2010/main" val="271803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16.11.2016</a:t>
            </a:r>
            <a:endParaRPr lang="de-DE" dirty="0"/>
          </a:p>
        </p:txBody>
      </p:sp>
      <p:sp>
        <p:nvSpPr>
          <p:cNvPr id="5" name="Fußzeilenplatzhalter 4"/>
          <p:cNvSpPr>
            <a:spLocks noGrp="1"/>
          </p:cNvSpPr>
          <p:nvPr>
            <p:ph type="ftr" sz="quarter" idx="11"/>
          </p:nvPr>
        </p:nvSpPr>
        <p:spPr/>
        <p:txBody>
          <a:bodyPr/>
          <a:lstStyle/>
          <a:p>
            <a:r>
              <a:rPr lang="de-CH" dirty="0" smtClean="0"/>
              <a:t>Lehrplan 21 - Gefahr oder Chance?</a:t>
            </a:r>
            <a:endParaRPr lang="de-DE" dirty="0"/>
          </a:p>
        </p:txBody>
      </p:sp>
      <p:sp>
        <p:nvSpPr>
          <p:cNvPr id="6" name="Foliennummernplatzhalter 5"/>
          <p:cNvSpPr>
            <a:spLocks noGrp="1"/>
          </p:cNvSpPr>
          <p:nvPr>
            <p:ph type="sldNum" sz="quarter" idx="12"/>
          </p:nvPr>
        </p:nvSpPr>
        <p:spPr/>
        <p:txBody>
          <a:bodyPr/>
          <a:lstStyle/>
          <a:p>
            <a:fld id="{BB4B8BC2-52F5-4241-8571-449F5710EAA1}" type="slidenum">
              <a:rPr lang="de-DE" smtClean="0"/>
              <a:t>3</a:t>
            </a:fld>
            <a:endParaRPr lang="de-DE"/>
          </a:p>
        </p:txBody>
      </p:sp>
      <p:sp>
        <p:nvSpPr>
          <p:cNvPr id="13" name="Titel 12"/>
          <p:cNvSpPr>
            <a:spLocks noGrp="1"/>
          </p:cNvSpPr>
          <p:nvPr>
            <p:ph type="title"/>
          </p:nvPr>
        </p:nvSpPr>
        <p:spPr>
          <a:xfrm>
            <a:off x="629871" y="754602"/>
            <a:ext cx="7878827" cy="532660"/>
          </a:xfrm>
        </p:spPr>
        <p:txBody>
          <a:bodyPr/>
          <a:lstStyle/>
          <a:p>
            <a:r>
              <a:rPr lang="de-CH" altLang="de-DE" dirty="0" smtClean="0"/>
              <a:t>Bildungspolitische Entwicklungen</a:t>
            </a:r>
            <a:endParaRPr lang="de-CH" dirty="0"/>
          </a:p>
        </p:txBody>
      </p:sp>
      <p:sp>
        <p:nvSpPr>
          <p:cNvPr id="14" name="Textplatzhalter 13"/>
          <p:cNvSpPr>
            <a:spLocks noGrp="1"/>
          </p:cNvSpPr>
          <p:nvPr>
            <p:ph type="body" idx="1"/>
          </p:nvPr>
        </p:nvSpPr>
        <p:spPr>
          <a:xfrm>
            <a:off x="629872" y="2004297"/>
            <a:ext cx="7878827" cy="3214248"/>
          </a:xfrm>
        </p:spPr>
        <p:txBody>
          <a:bodyPr/>
          <a:lstStyle/>
          <a:p>
            <a:pPr marL="0" indent="0">
              <a:buNone/>
            </a:pPr>
            <a:r>
              <a:rPr lang="de-DE" altLang="de-DE" sz="2400" b="1" dirty="0" smtClean="0">
                <a:solidFill>
                  <a:schemeClr val="tx2"/>
                </a:solidFill>
              </a:rPr>
              <a:t>Wirksamkeit des Bildungssystems – Nationale </a:t>
            </a:r>
            <a:r>
              <a:rPr lang="de-DE" altLang="de-DE" sz="2400" b="1" dirty="0">
                <a:solidFill>
                  <a:schemeClr val="tx2"/>
                </a:solidFill>
              </a:rPr>
              <a:t>Bildungsziele (2011)</a:t>
            </a:r>
          </a:p>
          <a:p>
            <a:pPr marL="0" indent="0">
              <a:buNone/>
            </a:pPr>
            <a:endParaRPr lang="de-DE" altLang="de-DE" dirty="0" smtClean="0">
              <a:solidFill>
                <a:schemeClr val="tx2"/>
              </a:solidFill>
            </a:endParaRPr>
          </a:p>
          <a:p>
            <a:pPr marL="0" indent="0">
              <a:buNone/>
            </a:pPr>
            <a:r>
              <a:rPr lang="de-DE" altLang="de-DE" sz="2400" b="1" dirty="0" smtClean="0">
                <a:solidFill>
                  <a:schemeClr val="tx2"/>
                </a:solidFill>
              </a:rPr>
              <a:t>Wirksamkeit von Schule und Unterricht – LP </a:t>
            </a:r>
            <a:r>
              <a:rPr lang="de-DE" altLang="de-DE" sz="2400" b="1" dirty="0">
                <a:solidFill>
                  <a:schemeClr val="tx2"/>
                </a:solidFill>
              </a:rPr>
              <a:t>21/PER (2013/2014) und Kompetenzorientierung</a:t>
            </a:r>
          </a:p>
          <a:p>
            <a:pPr marL="0" indent="0">
              <a:buNone/>
            </a:pPr>
            <a:endParaRPr lang="de-DE" altLang="de-DE" dirty="0">
              <a:solidFill>
                <a:schemeClr val="tx2"/>
              </a:solidFill>
            </a:endParaRPr>
          </a:p>
          <a:p>
            <a:pPr marL="0" indent="0">
              <a:buNone/>
            </a:pPr>
            <a:endParaRPr lang="de-CH" dirty="0"/>
          </a:p>
        </p:txBody>
      </p:sp>
    </p:spTree>
    <p:extLst>
      <p:ext uri="{BB962C8B-B14F-4D97-AF65-F5344CB8AC3E}">
        <p14:creationId xmlns:p14="http://schemas.microsoft.com/office/powerpoint/2010/main" val="11025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smtClean="0"/>
              <a:t>16.11.2016</a:t>
            </a:r>
            <a:endParaRPr lang="de-DE"/>
          </a:p>
        </p:txBody>
      </p:sp>
      <p:sp>
        <p:nvSpPr>
          <p:cNvPr id="8" name="Fußzeilenplatzhalter 7"/>
          <p:cNvSpPr>
            <a:spLocks noGrp="1"/>
          </p:cNvSpPr>
          <p:nvPr>
            <p:ph type="ftr" sz="quarter" idx="11"/>
          </p:nvPr>
        </p:nvSpPr>
        <p:spPr/>
        <p:txBody>
          <a:bodyPr/>
          <a:lstStyle/>
          <a:p>
            <a:r>
              <a:rPr lang="de-CH" smtClean="0"/>
              <a:t>Lehrplan 21 - Gefahr oder Chance?</a:t>
            </a:r>
            <a:endParaRPr lang="de-DE"/>
          </a:p>
        </p:txBody>
      </p:sp>
      <p:sp>
        <p:nvSpPr>
          <p:cNvPr id="9" name="Foliennummernplatzhalter 8"/>
          <p:cNvSpPr>
            <a:spLocks noGrp="1"/>
          </p:cNvSpPr>
          <p:nvPr>
            <p:ph type="sldNum" sz="quarter" idx="12"/>
          </p:nvPr>
        </p:nvSpPr>
        <p:spPr/>
        <p:txBody>
          <a:bodyPr/>
          <a:lstStyle/>
          <a:p>
            <a:fld id="{BB4B8BC2-52F5-4241-8571-449F5710EAA1}" type="slidenum">
              <a:rPr lang="de-DE" smtClean="0"/>
              <a:t>4</a:t>
            </a:fld>
            <a:endParaRPr lang="de-DE"/>
          </a:p>
        </p:txBody>
      </p:sp>
      <p:sp>
        <p:nvSpPr>
          <p:cNvPr id="10" name="Titel 9"/>
          <p:cNvSpPr>
            <a:spLocks noGrp="1"/>
          </p:cNvSpPr>
          <p:nvPr>
            <p:ph type="title"/>
          </p:nvPr>
        </p:nvSpPr>
        <p:spPr>
          <a:xfrm>
            <a:off x="629871" y="836204"/>
            <a:ext cx="7878827" cy="532660"/>
          </a:xfrm>
        </p:spPr>
        <p:txBody>
          <a:bodyPr/>
          <a:lstStyle/>
          <a:p>
            <a:r>
              <a:rPr lang="de-CH" dirty="0"/>
              <a:t>Definitionen «Kompetenzen» </a:t>
            </a:r>
          </a:p>
        </p:txBody>
      </p:sp>
      <p:sp>
        <p:nvSpPr>
          <p:cNvPr id="11" name="Textplatzhalter 10"/>
          <p:cNvSpPr>
            <a:spLocks noGrp="1"/>
          </p:cNvSpPr>
          <p:nvPr>
            <p:ph type="body" idx="1"/>
          </p:nvPr>
        </p:nvSpPr>
        <p:spPr>
          <a:xfrm>
            <a:off x="631230" y="1414218"/>
            <a:ext cx="3707857" cy="4299069"/>
          </a:xfrm>
        </p:spPr>
        <p:txBody>
          <a:bodyPr/>
          <a:lstStyle/>
          <a:p>
            <a:pPr marL="0" indent="0">
              <a:buNone/>
            </a:pPr>
            <a:r>
              <a:rPr lang="de-CH" sz="1800" dirty="0"/>
              <a:t>Meyer:</a:t>
            </a:r>
          </a:p>
          <a:p>
            <a:pPr marL="0" indent="0">
              <a:buNone/>
            </a:pPr>
            <a:r>
              <a:rPr lang="de-CH" sz="1800" dirty="0" smtClean="0">
                <a:latin typeface="Arial" panose="020B0604020202020204" pitchFamily="34" charset="0"/>
                <a:cs typeface="Arial" panose="020B0604020202020204" pitchFamily="34" charset="0"/>
              </a:rPr>
              <a:t>«</a:t>
            </a:r>
            <a:r>
              <a:rPr lang="de-CH" sz="1800" dirty="0">
                <a:latin typeface="Arial" panose="020B0604020202020204" pitchFamily="34" charset="0"/>
                <a:cs typeface="Arial" panose="020B0604020202020204" pitchFamily="34" charset="0"/>
              </a:rPr>
              <a:t>Eine Kompetenz bezeichnet die Fähigkeit, durch Erfahrungen und Lernen erworbenes </a:t>
            </a:r>
            <a:r>
              <a:rPr lang="de-CH" sz="1800" b="1" dirty="0">
                <a:solidFill>
                  <a:srgbClr val="0070C0"/>
                </a:solidFill>
                <a:latin typeface="Arial" panose="020B0604020202020204" pitchFamily="34" charset="0"/>
                <a:cs typeface="Arial" panose="020B0604020202020204" pitchFamily="34" charset="0"/>
              </a:rPr>
              <a:t>WISSEN</a:t>
            </a:r>
            <a:r>
              <a:rPr lang="de-CH" sz="1800" dirty="0">
                <a:solidFill>
                  <a:srgbClr val="FF0000"/>
                </a:solidFill>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und </a:t>
            </a:r>
            <a:r>
              <a:rPr lang="de-CH" sz="1800" b="1" dirty="0">
                <a:solidFill>
                  <a:srgbClr val="0070C0"/>
                </a:solidFill>
                <a:latin typeface="Arial" panose="020B0604020202020204" pitchFamily="34" charset="0"/>
                <a:cs typeface="Arial" panose="020B0604020202020204" pitchFamily="34" charset="0"/>
              </a:rPr>
              <a:t>KÖNNEN</a:t>
            </a:r>
            <a:r>
              <a:rPr lang="de-CH" sz="1800" dirty="0">
                <a:latin typeface="Arial" panose="020B0604020202020204" pitchFamily="34" charset="0"/>
                <a:cs typeface="Arial" panose="020B0604020202020204" pitchFamily="34" charset="0"/>
              </a:rPr>
              <a:t> in immer wieder neuen Handlungssituationen selbstständig, verantwortungsbewusst und situationsangemessen anzuwenden.» (Meyer, H</a:t>
            </a:r>
            <a:r>
              <a:rPr lang="de-CH" sz="1800" dirty="0" smtClean="0">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2012)</a:t>
            </a:r>
          </a:p>
          <a:p>
            <a:pPr marL="0" indent="0">
              <a:buNone/>
            </a:pPr>
            <a:endParaRPr lang="de-CH" dirty="0"/>
          </a:p>
        </p:txBody>
      </p:sp>
      <p:sp>
        <p:nvSpPr>
          <p:cNvPr id="12" name="Textplatzhalter 11"/>
          <p:cNvSpPr>
            <a:spLocks noGrp="1"/>
          </p:cNvSpPr>
          <p:nvPr>
            <p:ph type="body" idx="13"/>
          </p:nvPr>
        </p:nvSpPr>
        <p:spPr>
          <a:xfrm>
            <a:off x="4576553" y="1351446"/>
            <a:ext cx="3932145" cy="4299069"/>
          </a:xfrm>
        </p:spPr>
        <p:txBody>
          <a:bodyPr/>
          <a:lstStyle/>
          <a:p>
            <a:pPr marL="0" indent="0">
              <a:buNone/>
            </a:pPr>
            <a:r>
              <a:rPr lang="de-CH" sz="1800" dirty="0"/>
              <a:t>Weinert:</a:t>
            </a:r>
          </a:p>
          <a:p>
            <a:pPr marL="0" indent="0">
              <a:buNone/>
            </a:pPr>
            <a:r>
              <a:rPr lang="de-CH" sz="1800" dirty="0">
                <a:latin typeface="Arial" panose="020B0604020202020204" pitchFamily="34" charset="0"/>
                <a:cs typeface="Arial" panose="020B0604020202020204" pitchFamily="34" charset="0"/>
              </a:rPr>
              <a:t>«Die bei Individuen verfügbaren oder durch sie erlernbaren </a:t>
            </a:r>
            <a:r>
              <a:rPr lang="de-CH" sz="1800" b="1" dirty="0">
                <a:solidFill>
                  <a:srgbClr val="0070C0"/>
                </a:solidFill>
                <a:latin typeface="Arial" panose="020B0604020202020204" pitchFamily="34" charset="0"/>
                <a:cs typeface="Arial" panose="020B0604020202020204" pitchFamily="34" charset="0"/>
              </a:rPr>
              <a:t>KOGNITIVEN FÄHIGKEITEN</a:t>
            </a:r>
            <a:r>
              <a:rPr lang="de-CH" sz="1800" b="1" dirty="0">
                <a:solidFill>
                  <a:schemeClr val="accent1"/>
                </a:solidFill>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und </a:t>
            </a:r>
            <a:r>
              <a:rPr lang="de-CH" sz="1800" b="1" dirty="0">
                <a:solidFill>
                  <a:srgbClr val="0070C0"/>
                </a:solidFill>
                <a:latin typeface="Arial" panose="020B0604020202020204" pitchFamily="34" charset="0"/>
                <a:cs typeface="Arial" panose="020B0604020202020204" pitchFamily="34" charset="0"/>
              </a:rPr>
              <a:t>FERTIGKEITEN</a:t>
            </a:r>
            <a:r>
              <a:rPr lang="de-CH" sz="1800" dirty="0">
                <a:latin typeface="Arial" panose="020B0604020202020204" pitchFamily="34" charset="0"/>
                <a:cs typeface="Arial" panose="020B0604020202020204" pitchFamily="34" charset="0"/>
              </a:rPr>
              <a:t>, um bestimmte Probleme zu lösen, sowie die damit verbunden </a:t>
            </a:r>
            <a:r>
              <a:rPr lang="de-CH" sz="1800" b="1" dirty="0">
                <a:solidFill>
                  <a:srgbClr val="0070C0"/>
                </a:solidFill>
                <a:latin typeface="Arial" panose="020B0604020202020204" pitchFamily="34" charset="0"/>
                <a:cs typeface="Arial" panose="020B0604020202020204" pitchFamily="34" charset="0"/>
              </a:rPr>
              <a:t>MOTIVATIONALEN, VOLITIONALEN</a:t>
            </a:r>
            <a:r>
              <a:rPr lang="de-CH" sz="1800" dirty="0">
                <a:solidFill>
                  <a:srgbClr val="0070C0"/>
                </a:solidFill>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und </a:t>
            </a:r>
            <a:r>
              <a:rPr lang="de-CH" sz="1800" b="1" dirty="0">
                <a:solidFill>
                  <a:srgbClr val="0070C0"/>
                </a:solidFill>
                <a:latin typeface="Arial" panose="020B0604020202020204" pitchFamily="34" charset="0"/>
                <a:cs typeface="Arial" panose="020B0604020202020204" pitchFamily="34" charset="0"/>
              </a:rPr>
              <a:t>SOZIALEN BEREITSCHAFTEN </a:t>
            </a:r>
            <a:r>
              <a:rPr lang="de-CH" sz="1800" dirty="0">
                <a:latin typeface="Arial" panose="020B0604020202020204" pitchFamily="34" charset="0"/>
                <a:cs typeface="Arial" panose="020B0604020202020204" pitchFamily="34" charset="0"/>
              </a:rPr>
              <a:t>und </a:t>
            </a:r>
            <a:r>
              <a:rPr lang="de-CH" sz="1800" b="1" dirty="0">
                <a:solidFill>
                  <a:srgbClr val="0070C0"/>
                </a:solidFill>
                <a:latin typeface="Arial" panose="020B0604020202020204" pitchFamily="34" charset="0"/>
                <a:cs typeface="Arial" panose="020B0604020202020204" pitchFamily="34" charset="0"/>
              </a:rPr>
              <a:t>FÄHIGKEITEN</a:t>
            </a:r>
            <a:r>
              <a:rPr lang="de-CH" sz="1800" dirty="0">
                <a:latin typeface="Arial" panose="020B0604020202020204" pitchFamily="34" charset="0"/>
                <a:cs typeface="Arial" panose="020B0604020202020204" pitchFamily="34" charset="0"/>
              </a:rPr>
              <a:t>, um die Problemlösungen in variablen Situationen erfolgreich und verantwortungsvoll nutzen zu können.» (Weinert, F. E</a:t>
            </a:r>
            <a:r>
              <a:rPr lang="de-CH" sz="1800" dirty="0" smtClean="0">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2001)</a:t>
            </a:r>
          </a:p>
          <a:p>
            <a:pPr marL="0" indent="0">
              <a:buNone/>
            </a:pPr>
            <a:endParaRPr lang="de-CH" sz="1800" dirty="0">
              <a:latin typeface="Arial" panose="020B0604020202020204" pitchFamily="34" charset="0"/>
              <a:cs typeface="Arial" panose="020B0604020202020204" pitchFamily="34" charset="0"/>
            </a:endParaRPr>
          </a:p>
          <a:p>
            <a:pPr marL="0" indent="0">
              <a:buNone/>
            </a:pPr>
            <a:endParaRPr lang="de-CH" dirty="0"/>
          </a:p>
        </p:txBody>
      </p:sp>
    </p:spTree>
    <p:extLst>
      <p:ext uri="{BB962C8B-B14F-4D97-AF65-F5344CB8AC3E}">
        <p14:creationId xmlns:p14="http://schemas.microsoft.com/office/powerpoint/2010/main" val="2310660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5</a:t>
            </a:fld>
            <a:endParaRPr lang="de-CH">
              <a:solidFill>
                <a:srgbClr val="000000"/>
              </a:solidFill>
            </a:endParaRPr>
          </a:p>
        </p:txBody>
      </p:sp>
      <p:sp>
        <p:nvSpPr>
          <p:cNvPr id="5" name="Titel 4"/>
          <p:cNvSpPr>
            <a:spLocks noGrp="1"/>
          </p:cNvSpPr>
          <p:nvPr>
            <p:ph type="title"/>
          </p:nvPr>
        </p:nvSpPr>
        <p:spPr/>
        <p:txBody>
          <a:bodyPr/>
          <a:lstStyle/>
          <a:p>
            <a:r>
              <a:rPr lang="de-CH" dirty="0"/>
              <a:t>Kompetenzorientierung</a:t>
            </a:r>
          </a:p>
        </p:txBody>
      </p:sp>
      <p:sp>
        <p:nvSpPr>
          <p:cNvPr id="6" name="Textplatzhalter 5"/>
          <p:cNvSpPr>
            <a:spLocks noGrp="1"/>
          </p:cNvSpPr>
          <p:nvPr>
            <p:ph type="body" idx="1"/>
          </p:nvPr>
        </p:nvSpPr>
        <p:spPr/>
        <p:txBody>
          <a:bodyPr/>
          <a:lstStyle/>
          <a:p>
            <a:pPr>
              <a:buFont typeface="Symbol" panose="05050102010706020507" pitchFamily="18" charset="2"/>
              <a:buChar char="-"/>
            </a:pPr>
            <a:r>
              <a:rPr lang="de-CH" dirty="0"/>
              <a:t>«Chancen der Qualitätsverbesserung des Unterrichts</a:t>
            </a:r>
            <a:r>
              <a:rPr lang="de-CH" dirty="0" smtClean="0"/>
              <a:t>»?</a:t>
            </a:r>
            <a:endParaRPr lang="de-CH" dirty="0"/>
          </a:p>
          <a:p>
            <a:pPr>
              <a:buFont typeface="Symbol" panose="05050102010706020507" pitchFamily="18" charset="2"/>
              <a:buChar char="-"/>
            </a:pPr>
            <a:r>
              <a:rPr lang="de-CH" dirty="0"/>
              <a:t>«versteckte Unterrichtskritik</a:t>
            </a:r>
            <a:r>
              <a:rPr lang="de-CH" dirty="0" smtClean="0"/>
              <a:t>»?</a:t>
            </a:r>
            <a:endParaRPr lang="de-CH" dirty="0"/>
          </a:p>
          <a:p>
            <a:pPr>
              <a:buFont typeface="Symbol" panose="05050102010706020507" pitchFamily="18" charset="2"/>
              <a:buChar char="-"/>
            </a:pPr>
            <a:r>
              <a:rPr lang="de-CH" dirty="0"/>
              <a:t>«Nutzen» im konkreten Unterricht?</a:t>
            </a:r>
            <a:r>
              <a:rPr lang="de-DE" dirty="0"/>
              <a:t> </a:t>
            </a:r>
            <a:endParaRPr lang="de-CH" dirty="0">
              <a:solidFill>
                <a:schemeClr val="tx2">
                  <a:lumMod val="90000"/>
                  <a:lumOff val="10000"/>
                </a:schemeClr>
              </a:solidFill>
            </a:endParaRPr>
          </a:p>
          <a:p>
            <a:endParaRPr lang="de-CH" dirty="0"/>
          </a:p>
        </p:txBody>
      </p:sp>
    </p:spTree>
    <p:extLst>
      <p:ext uri="{BB962C8B-B14F-4D97-AF65-F5344CB8AC3E}">
        <p14:creationId xmlns:p14="http://schemas.microsoft.com/office/powerpoint/2010/main" val="179252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umsplatzhalter 8"/>
          <p:cNvSpPr>
            <a:spLocks noGrp="1"/>
          </p:cNvSpPr>
          <p:nvPr>
            <p:ph type="dt" sz="half" idx="10"/>
          </p:nvPr>
        </p:nvSpPr>
        <p:spPr/>
        <p:txBody>
          <a:bodyPr/>
          <a:lstStyle/>
          <a:p>
            <a:r>
              <a:rPr lang="de-DE" smtClean="0"/>
              <a:t>16.11.2016</a:t>
            </a:r>
            <a:endParaRPr lang="de-DE" dirty="0"/>
          </a:p>
        </p:txBody>
      </p:sp>
      <p:sp>
        <p:nvSpPr>
          <p:cNvPr id="4" name="Fußzeilenplatzhalter 3"/>
          <p:cNvSpPr>
            <a:spLocks noGrp="1"/>
          </p:cNvSpPr>
          <p:nvPr>
            <p:ph type="ftr" sz="quarter" idx="11"/>
          </p:nvPr>
        </p:nvSpPr>
        <p:spPr/>
        <p:txBody>
          <a:bodyPr/>
          <a:lstStyle/>
          <a:p>
            <a:r>
              <a:rPr lang="de-CH" smtClean="0"/>
              <a:t>Lehrplan 21 - Gefahr oder Chance?</a:t>
            </a:r>
            <a:endParaRPr lang="de-CH" dirty="0"/>
          </a:p>
        </p:txBody>
      </p:sp>
      <p:sp>
        <p:nvSpPr>
          <p:cNvPr id="8" name="Foliennummernplatzhalter 7"/>
          <p:cNvSpPr>
            <a:spLocks noGrp="1"/>
          </p:cNvSpPr>
          <p:nvPr>
            <p:ph type="sldNum" sz="quarter" idx="12"/>
          </p:nvPr>
        </p:nvSpPr>
        <p:spPr/>
        <p:txBody>
          <a:bodyPr/>
          <a:lstStyle/>
          <a:p>
            <a:fld id="{BB4B8BC2-52F5-4241-8571-449F5710EAA1}" type="slidenum">
              <a:rPr lang="de-DE" smtClean="0"/>
              <a:t>6</a:t>
            </a:fld>
            <a:endParaRPr lang="de-DE"/>
          </a:p>
        </p:txBody>
      </p:sp>
      <p:sp>
        <p:nvSpPr>
          <p:cNvPr id="2" name="Titel 1"/>
          <p:cNvSpPr>
            <a:spLocks noGrp="1"/>
          </p:cNvSpPr>
          <p:nvPr>
            <p:ph type="title"/>
          </p:nvPr>
        </p:nvSpPr>
        <p:spPr/>
        <p:txBody>
          <a:bodyPr/>
          <a:lstStyle/>
          <a:p>
            <a:r>
              <a:rPr lang="de-CH" dirty="0" smtClean="0"/>
              <a:t>Was bringt der LP21 Neues?</a:t>
            </a:r>
            <a:endParaRPr lang="de-CH" dirty="0"/>
          </a:p>
        </p:txBody>
      </p:sp>
      <p:sp>
        <p:nvSpPr>
          <p:cNvPr id="6" name="Textfeld 5"/>
          <p:cNvSpPr txBox="1"/>
          <p:nvPr/>
        </p:nvSpPr>
        <p:spPr>
          <a:xfrm>
            <a:off x="552091" y="1992750"/>
            <a:ext cx="8038189" cy="3693318"/>
          </a:xfrm>
          <a:prstGeom prst="rect">
            <a:avLst/>
          </a:prstGeom>
          <a:noFill/>
        </p:spPr>
        <p:txBody>
          <a:bodyPr wrap="square" rtlCol="0">
            <a:spAutoFit/>
          </a:bodyPr>
          <a:lstStyle/>
          <a:p>
            <a:pPr marL="342900" indent="-342900">
              <a:spcBef>
                <a:spcPts val="400"/>
              </a:spcBef>
              <a:buFont typeface="Symbol" panose="05050102010706020507" pitchFamily="18" charset="2"/>
              <a:buChar char="-"/>
            </a:pPr>
            <a:r>
              <a:rPr lang="de-CH" sz="2000" b="1" dirty="0" smtClean="0">
                <a:solidFill>
                  <a:schemeClr val="tx2">
                    <a:lumMod val="90000"/>
                    <a:lumOff val="10000"/>
                  </a:schemeClr>
                </a:solidFill>
              </a:rPr>
              <a:t>Kompetenzorientierung</a:t>
            </a:r>
            <a:r>
              <a:rPr lang="de-CH" sz="2000" b="1" dirty="0">
                <a:solidFill>
                  <a:schemeClr val="tx2">
                    <a:lumMod val="90000"/>
                    <a:lumOff val="10000"/>
                  </a:schemeClr>
                </a:solidFill>
              </a:rPr>
              <a:t/>
            </a:r>
            <a:br>
              <a:rPr lang="de-CH" sz="2000" b="1" dirty="0">
                <a:solidFill>
                  <a:schemeClr val="tx2">
                    <a:lumMod val="90000"/>
                    <a:lumOff val="10000"/>
                  </a:schemeClr>
                </a:solidFill>
              </a:rPr>
            </a:br>
            <a:r>
              <a:rPr lang="de-CH" sz="2000" dirty="0">
                <a:solidFill>
                  <a:schemeClr val="tx2">
                    <a:lumMod val="90000"/>
                    <a:lumOff val="10000"/>
                  </a:schemeClr>
                </a:solidFill>
              </a:rPr>
              <a:t>Anwendbarkeit von Kenntnissen, Fähigkeiten und </a:t>
            </a:r>
            <a:r>
              <a:rPr lang="de-CH" sz="2000" dirty="0" smtClean="0">
                <a:solidFill>
                  <a:schemeClr val="tx2">
                    <a:lumMod val="90000"/>
                    <a:lumOff val="10000"/>
                  </a:schemeClr>
                </a:solidFill>
              </a:rPr>
              <a:t>Fertigkeiten im Fokus</a:t>
            </a:r>
            <a:endParaRPr lang="de-CH" sz="2000" dirty="0">
              <a:solidFill>
                <a:schemeClr val="tx2">
                  <a:lumMod val="90000"/>
                  <a:lumOff val="10000"/>
                </a:schemeClr>
              </a:solidFill>
            </a:endParaRPr>
          </a:p>
          <a:p>
            <a:pPr marL="342900" indent="-342900">
              <a:spcBef>
                <a:spcPts val="400"/>
              </a:spcBef>
              <a:buFont typeface="Symbol" panose="05050102010706020507" pitchFamily="18" charset="2"/>
              <a:buChar char="-"/>
            </a:pPr>
            <a:r>
              <a:rPr lang="de-CH" sz="2000" b="1" dirty="0" smtClean="0">
                <a:solidFill>
                  <a:schemeClr val="tx2">
                    <a:lumMod val="90000"/>
                    <a:lumOff val="10000"/>
                  </a:schemeClr>
                </a:solidFill>
              </a:rPr>
              <a:t>Systematischer Kompetenzaufbau </a:t>
            </a:r>
            <a:r>
              <a:rPr lang="de-CH" sz="2000" b="1" dirty="0">
                <a:solidFill>
                  <a:schemeClr val="tx2">
                    <a:lumMod val="90000"/>
                    <a:lumOff val="10000"/>
                  </a:schemeClr>
                </a:solidFill>
              </a:rPr>
              <a:t>über die ganze </a:t>
            </a:r>
            <a:r>
              <a:rPr lang="de-CH" sz="2000" b="1" dirty="0" smtClean="0">
                <a:solidFill>
                  <a:schemeClr val="tx2">
                    <a:lumMod val="90000"/>
                    <a:lumOff val="10000"/>
                  </a:schemeClr>
                </a:solidFill>
              </a:rPr>
              <a:t>Volksschulzeit, </a:t>
            </a:r>
            <a:r>
              <a:rPr lang="de-CH" sz="2000" dirty="0" smtClean="0">
                <a:solidFill>
                  <a:schemeClr val="tx2">
                    <a:lumMod val="90000"/>
                    <a:lumOff val="10000"/>
                  </a:schemeClr>
                </a:solidFill>
              </a:rPr>
              <a:t>einschliesslich Kindergarten</a:t>
            </a:r>
            <a:endParaRPr lang="de-CH" sz="2000" b="1" dirty="0">
              <a:solidFill>
                <a:schemeClr val="tx2">
                  <a:lumMod val="90000"/>
                  <a:lumOff val="10000"/>
                </a:schemeClr>
              </a:solidFill>
            </a:endParaRPr>
          </a:p>
          <a:p>
            <a:pPr marL="342900" indent="-342900">
              <a:spcBef>
                <a:spcPts val="400"/>
              </a:spcBef>
              <a:buFont typeface="Symbol" panose="05050102010706020507" pitchFamily="18" charset="2"/>
              <a:buChar char="-"/>
            </a:pPr>
            <a:r>
              <a:rPr lang="de-CH" sz="2000" b="1" dirty="0">
                <a:solidFill>
                  <a:schemeClr val="tx2">
                    <a:lumMod val="90000"/>
                    <a:lumOff val="10000"/>
                  </a:schemeClr>
                </a:solidFill>
              </a:rPr>
              <a:t>Individualisierung </a:t>
            </a:r>
            <a:br>
              <a:rPr lang="de-CH" sz="2000" b="1" dirty="0">
                <a:solidFill>
                  <a:schemeClr val="tx2">
                    <a:lumMod val="90000"/>
                    <a:lumOff val="10000"/>
                  </a:schemeClr>
                </a:solidFill>
              </a:rPr>
            </a:br>
            <a:r>
              <a:rPr lang="de-CH" sz="2000" dirty="0">
                <a:solidFill>
                  <a:schemeClr val="tx2">
                    <a:lumMod val="90000"/>
                    <a:lumOff val="10000"/>
                  </a:schemeClr>
                </a:solidFill>
              </a:rPr>
              <a:t>Grundanspruch sowie weiterführende Kompetenzen basierend auf </a:t>
            </a:r>
          </a:p>
          <a:p>
            <a:pPr marL="342900" indent="-342900">
              <a:spcBef>
                <a:spcPts val="480"/>
              </a:spcBef>
              <a:buFont typeface="Symbol" panose="05050102010706020507" pitchFamily="18" charset="2"/>
              <a:buChar char="-"/>
            </a:pPr>
            <a:r>
              <a:rPr lang="de-CH" sz="2000" b="1" dirty="0" smtClean="0">
                <a:solidFill>
                  <a:schemeClr val="tx2">
                    <a:lumMod val="90000"/>
                    <a:lumOff val="10000"/>
                  </a:schemeClr>
                </a:solidFill>
              </a:rPr>
              <a:t>Fachbereichskonzept statt Fächer</a:t>
            </a:r>
          </a:p>
          <a:p>
            <a:pPr marL="342000"/>
            <a:r>
              <a:rPr lang="de-CH" sz="2000" dirty="0" smtClean="0">
                <a:solidFill>
                  <a:schemeClr val="tx2">
                    <a:lumMod val="90000"/>
                    <a:lumOff val="10000"/>
                  </a:schemeClr>
                </a:solidFill>
              </a:rPr>
              <a:t>Zugang der Schule zu den Phänomenen der Welt </a:t>
            </a:r>
            <a:endParaRPr lang="de-CH" sz="2000" dirty="0">
              <a:solidFill>
                <a:schemeClr val="tx2">
                  <a:lumMod val="90000"/>
                  <a:lumOff val="10000"/>
                </a:schemeClr>
              </a:solidFill>
            </a:endParaRPr>
          </a:p>
          <a:p>
            <a:pPr marL="342900" indent="-342900">
              <a:spcBef>
                <a:spcPts val="400"/>
              </a:spcBef>
              <a:buFont typeface="Symbol" panose="05050102010706020507" pitchFamily="18" charset="2"/>
              <a:buChar char="-"/>
            </a:pPr>
            <a:r>
              <a:rPr lang="de-CH" sz="2000" b="1" dirty="0">
                <a:solidFill>
                  <a:schemeClr val="tx2">
                    <a:lumMod val="90000"/>
                    <a:lumOff val="10000"/>
                  </a:schemeClr>
                </a:solidFill>
              </a:rPr>
              <a:t>Neue </a:t>
            </a:r>
            <a:r>
              <a:rPr lang="de-CH" sz="2000" b="1" dirty="0" smtClean="0">
                <a:solidFill>
                  <a:schemeClr val="tx2">
                    <a:lumMod val="90000"/>
                    <a:lumOff val="10000"/>
                  </a:schemeClr>
                </a:solidFill>
              </a:rPr>
              <a:t>Akzente</a:t>
            </a:r>
            <a:r>
              <a:rPr lang="de-CH" sz="2000" b="1" dirty="0">
                <a:solidFill>
                  <a:schemeClr val="tx2">
                    <a:lumMod val="90000"/>
                    <a:lumOff val="10000"/>
                  </a:schemeClr>
                </a:solidFill>
              </a:rPr>
              <a:t/>
            </a:r>
            <a:br>
              <a:rPr lang="de-CH" sz="2000" b="1" dirty="0">
                <a:solidFill>
                  <a:schemeClr val="tx2">
                    <a:lumMod val="90000"/>
                    <a:lumOff val="10000"/>
                  </a:schemeClr>
                </a:solidFill>
              </a:rPr>
            </a:br>
            <a:r>
              <a:rPr lang="de-CH" sz="2000" dirty="0" smtClean="0">
                <a:solidFill>
                  <a:schemeClr val="tx2">
                    <a:lumMod val="90000"/>
                    <a:lumOff val="10000"/>
                  </a:schemeClr>
                </a:solidFill>
              </a:rPr>
              <a:t>Wirtschaft</a:t>
            </a:r>
            <a:r>
              <a:rPr lang="de-CH" sz="2000" dirty="0">
                <a:solidFill>
                  <a:schemeClr val="tx2">
                    <a:lumMod val="90000"/>
                    <a:lumOff val="10000"/>
                  </a:schemeClr>
                </a:solidFill>
              </a:rPr>
              <a:t>, Arbeit, </a:t>
            </a:r>
            <a:r>
              <a:rPr lang="de-CH" sz="2000" dirty="0" smtClean="0">
                <a:solidFill>
                  <a:schemeClr val="tx2">
                    <a:lumMod val="90000"/>
                    <a:lumOff val="10000"/>
                  </a:schemeClr>
                </a:solidFill>
              </a:rPr>
              <a:t>Haushalt; Gestalten; Technik</a:t>
            </a:r>
            <a:endParaRPr lang="de-CH" sz="2000" dirty="0"/>
          </a:p>
        </p:txBody>
      </p:sp>
    </p:spTree>
    <p:extLst>
      <p:ext uri="{BB962C8B-B14F-4D97-AF65-F5344CB8AC3E}">
        <p14:creationId xmlns:p14="http://schemas.microsoft.com/office/powerpoint/2010/main" val="13393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7</a:t>
            </a:fld>
            <a:endParaRPr lang="de-CH">
              <a:solidFill>
                <a:srgbClr val="000000"/>
              </a:solidFill>
            </a:endParaRPr>
          </a:p>
        </p:txBody>
      </p:sp>
      <p:sp>
        <p:nvSpPr>
          <p:cNvPr id="5" name="Titel 4"/>
          <p:cNvSpPr>
            <a:spLocks noGrp="1"/>
          </p:cNvSpPr>
          <p:nvPr>
            <p:ph type="title"/>
          </p:nvPr>
        </p:nvSpPr>
        <p:spPr/>
        <p:txBody>
          <a:bodyPr/>
          <a:lstStyle/>
          <a:p>
            <a:r>
              <a:rPr lang="de-DE" dirty="0"/>
              <a:t>Kompetenzorientierung und LP21</a:t>
            </a:r>
            <a:endParaRPr lang="de-CH" dirty="0"/>
          </a:p>
        </p:txBody>
      </p:sp>
      <p:sp>
        <p:nvSpPr>
          <p:cNvPr id="6" name="Textplatzhalter 5"/>
          <p:cNvSpPr>
            <a:spLocks noGrp="1"/>
          </p:cNvSpPr>
          <p:nvPr>
            <p:ph type="body" idx="1"/>
          </p:nvPr>
        </p:nvSpPr>
        <p:spPr/>
        <p:txBody>
          <a:bodyPr/>
          <a:lstStyle/>
          <a:p>
            <a:pPr>
              <a:buFont typeface="Symbol" panose="05050102010706020507" pitchFamily="18" charset="2"/>
              <a:buChar char="-"/>
            </a:pPr>
            <a:r>
              <a:rPr lang="de-DE" dirty="0"/>
              <a:t>Struktur und Progression (</a:t>
            </a:r>
            <a:r>
              <a:rPr lang="de-DE" dirty="0" err="1"/>
              <a:t>HarmoS</a:t>
            </a:r>
            <a:r>
              <a:rPr lang="de-DE" dirty="0"/>
              <a:t> Grundkompetenzen)</a:t>
            </a:r>
          </a:p>
          <a:p>
            <a:pPr>
              <a:buFont typeface="Symbol" panose="05050102010706020507" pitchFamily="18" charset="2"/>
              <a:buChar char="-"/>
            </a:pPr>
            <a:r>
              <a:rPr lang="de-DE" dirty="0"/>
              <a:t>Erwerb und Aufbau</a:t>
            </a:r>
          </a:p>
          <a:p>
            <a:pPr>
              <a:buFont typeface="Symbol" panose="05050102010706020507" pitchFamily="18" charset="2"/>
              <a:buChar char="-"/>
            </a:pPr>
            <a:r>
              <a:rPr lang="de-DE" dirty="0"/>
              <a:t>Fähigkeiten</a:t>
            </a:r>
          </a:p>
          <a:p>
            <a:pPr>
              <a:buFont typeface="Symbol" panose="05050102010706020507" pitchFamily="18" charset="2"/>
              <a:buChar char="-"/>
            </a:pPr>
            <a:r>
              <a:rPr lang="de-DE" dirty="0"/>
              <a:t>Handeln, Zeigen und Nutzung</a:t>
            </a:r>
          </a:p>
          <a:p>
            <a:pPr>
              <a:buFont typeface="Symbol" panose="05050102010706020507" pitchFamily="18" charset="2"/>
              <a:buChar char="-"/>
            </a:pPr>
            <a:r>
              <a:rPr lang="de-DE" dirty="0"/>
              <a:t>Aufgabenkultur (adaptive Lernsysteme</a:t>
            </a:r>
            <a:r>
              <a:rPr lang="de-DE" dirty="0" smtClean="0"/>
              <a:t>)</a:t>
            </a:r>
          </a:p>
          <a:p>
            <a:pPr marL="315858" lvl="2" indent="-33999">
              <a:spcBef>
                <a:spcPts val="1200"/>
              </a:spcBef>
              <a:buNone/>
            </a:pPr>
            <a:r>
              <a:rPr lang="de-DE" sz="2000" b="1" dirty="0" smtClean="0">
                <a:solidFill>
                  <a:srgbClr val="0070C0"/>
                </a:solidFill>
              </a:rPr>
              <a:t>Schulisches Lernen mit Fokus auf die Lernenden rückt in den Mittelpu</a:t>
            </a:r>
            <a:r>
              <a:rPr lang="de-DE" b="1" dirty="0" smtClean="0">
                <a:solidFill>
                  <a:srgbClr val="0070C0"/>
                </a:solidFill>
              </a:rPr>
              <a:t>nkt</a:t>
            </a:r>
          </a:p>
          <a:p>
            <a:pPr marL="0" indent="0">
              <a:buNone/>
            </a:pPr>
            <a:endParaRPr lang="de-DE" dirty="0" smtClean="0"/>
          </a:p>
          <a:p>
            <a:pPr marL="0" indent="0">
              <a:buNone/>
            </a:pPr>
            <a:endParaRPr lang="de-DE" dirty="0"/>
          </a:p>
          <a:p>
            <a:pPr marL="0" indent="0">
              <a:buNone/>
            </a:pPr>
            <a:endParaRPr lang="de-DE" dirty="0"/>
          </a:p>
          <a:p>
            <a:endParaRPr lang="de-CH" dirty="0"/>
          </a:p>
        </p:txBody>
      </p:sp>
    </p:spTree>
    <p:extLst>
      <p:ext uri="{BB962C8B-B14F-4D97-AF65-F5344CB8AC3E}">
        <p14:creationId xmlns:p14="http://schemas.microsoft.com/office/powerpoint/2010/main" val="152195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srgbClr val="000000"/>
                </a:solidFill>
              </a:rPr>
              <a:t>16.11.2016</a:t>
            </a:r>
            <a:endParaRPr lang="de-CH">
              <a:solidFill>
                <a:srgbClr val="000000"/>
              </a:solidFill>
            </a:endParaRPr>
          </a:p>
        </p:txBody>
      </p:sp>
      <p:sp>
        <p:nvSpPr>
          <p:cNvPr id="3" name="Fußzeilenplatzhalter 2"/>
          <p:cNvSpPr>
            <a:spLocks noGrp="1"/>
          </p:cNvSpPr>
          <p:nvPr>
            <p:ph type="ftr" sz="quarter" idx="11"/>
          </p:nvPr>
        </p:nvSpPr>
        <p:spPr/>
        <p:txBody>
          <a:bodyPr/>
          <a:lstStyle/>
          <a:p>
            <a:r>
              <a:rPr lang="de-CH" smtClean="0">
                <a:solidFill>
                  <a:srgbClr val="000000"/>
                </a:solidFill>
              </a:rPr>
              <a:t>Lehrplan 21 - Gefahr oder Chance?</a:t>
            </a:r>
            <a:endParaRPr lang="de-CH">
              <a:solidFill>
                <a:srgbClr val="000000"/>
              </a:solidFill>
            </a:endParaRPr>
          </a:p>
        </p:txBody>
      </p:sp>
      <p:sp>
        <p:nvSpPr>
          <p:cNvPr id="4" name="Foliennummernplatzhalter 3"/>
          <p:cNvSpPr>
            <a:spLocks noGrp="1"/>
          </p:cNvSpPr>
          <p:nvPr>
            <p:ph type="sldNum" sz="quarter" idx="12"/>
          </p:nvPr>
        </p:nvSpPr>
        <p:spPr/>
        <p:txBody>
          <a:bodyPr/>
          <a:lstStyle/>
          <a:p>
            <a:fld id="{351188DD-6605-4EF4-9E67-B567F731CE68}" type="slidenum">
              <a:rPr lang="de-CH" smtClean="0">
                <a:solidFill>
                  <a:srgbClr val="000000"/>
                </a:solidFill>
              </a:rPr>
              <a:pPr/>
              <a:t>8</a:t>
            </a:fld>
            <a:endParaRPr lang="de-CH">
              <a:solidFill>
                <a:srgbClr val="000000"/>
              </a:solidFill>
            </a:endParaRPr>
          </a:p>
        </p:txBody>
      </p:sp>
      <p:sp>
        <p:nvSpPr>
          <p:cNvPr id="5" name="Titel 4"/>
          <p:cNvSpPr>
            <a:spLocks noGrp="1"/>
          </p:cNvSpPr>
          <p:nvPr>
            <p:ph type="title"/>
          </p:nvPr>
        </p:nvSpPr>
        <p:spPr>
          <a:xfrm>
            <a:off x="629872" y="1020932"/>
            <a:ext cx="8031049" cy="532660"/>
          </a:xfrm>
        </p:spPr>
        <p:txBody>
          <a:bodyPr/>
          <a:lstStyle/>
          <a:p>
            <a:r>
              <a:rPr lang="de-CH" sz="2800" dirty="0"/>
              <a:t>d.h. neues </a:t>
            </a:r>
            <a:r>
              <a:rPr lang="de-CH" sz="2800" dirty="0" smtClean="0"/>
              <a:t>Paradigma: Kompetenzorientierung</a:t>
            </a:r>
            <a:endParaRPr lang="de-CH" sz="2800" dirty="0"/>
          </a:p>
        </p:txBody>
      </p:sp>
      <p:sp>
        <p:nvSpPr>
          <p:cNvPr id="6" name="Textplatzhalter 5"/>
          <p:cNvSpPr>
            <a:spLocks noGrp="1"/>
          </p:cNvSpPr>
          <p:nvPr>
            <p:ph type="body" idx="1"/>
          </p:nvPr>
        </p:nvSpPr>
        <p:spPr/>
        <p:txBody>
          <a:bodyPr/>
          <a:lstStyle/>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39" y="1555092"/>
            <a:ext cx="7210425" cy="439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043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594" y="1901492"/>
            <a:ext cx="5829055" cy="417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umsplatzhalter 6"/>
          <p:cNvSpPr>
            <a:spLocks noGrp="1"/>
          </p:cNvSpPr>
          <p:nvPr>
            <p:ph type="dt" sz="half" idx="10"/>
          </p:nvPr>
        </p:nvSpPr>
        <p:spPr/>
        <p:txBody>
          <a:bodyPr/>
          <a:lstStyle/>
          <a:p>
            <a:r>
              <a:rPr lang="de-DE" smtClean="0"/>
              <a:t>16.11.2016</a:t>
            </a:r>
            <a:endParaRPr lang="de-DE"/>
          </a:p>
        </p:txBody>
      </p:sp>
      <p:sp>
        <p:nvSpPr>
          <p:cNvPr id="5" name="Fußzeilenplatzhalter 4"/>
          <p:cNvSpPr>
            <a:spLocks noGrp="1"/>
          </p:cNvSpPr>
          <p:nvPr>
            <p:ph type="ftr" sz="quarter" idx="11"/>
          </p:nvPr>
        </p:nvSpPr>
        <p:spPr/>
        <p:txBody>
          <a:bodyPr/>
          <a:lstStyle/>
          <a:p>
            <a:r>
              <a:rPr lang="de-CH" smtClean="0"/>
              <a:t>Lehrplan 21 - Gefahr oder Chance?</a:t>
            </a:r>
            <a:endParaRPr lang="de-CH" dirty="0"/>
          </a:p>
        </p:txBody>
      </p:sp>
      <p:sp>
        <p:nvSpPr>
          <p:cNvPr id="3" name="Foliennummernplatzhalter 2"/>
          <p:cNvSpPr>
            <a:spLocks noGrp="1"/>
          </p:cNvSpPr>
          <p:nvPr>
            <p:ph type="sldNum" sz="quarter" idx="12"/>
          </p:nvPr>
        </p:nvSpPr>
        <p:spPr/>
        <p:txBody>
          <a:bodyPr/>
          <a:lstStyle/>
          <a:p>
            <a:fld id="{BB4B8BC2-52F5-4241-8571-449F5710EAA1}" type="slidenum">
              <a:rPr lang="de-DE" smtClean="0"/>
              <a:t>9</a:t>
            </a:fld>
            <a:endParaRPr lang="de-DE"/>
          </a:p>
        </p:txBody>
      </p:sp>
      <p:sp>
        <p:nvSpPr>
          <p:cNvPr id="2" name="Titel 1"/>
          <p:cNvSpPr>
            <a:spLocks noGrp="1"/>
          </p:cNvSpPr>
          <p:nvPr>
            <p:ph type="title"/>
          </p:nvPr>
        </p:nvSpPr>
        <p:spPr/>
        <p:txBody>
          <a:bodyPr>
            <a:normAutofit/>
          </a:bodyPr>
          <a:lstStyle/>
          <a:p>
            <a:r>
              <a:rPr lang="de-CH" dirty="0" smtClean="0"/>
              <a:t>Ausrichtung an Kompetenzstufen</a:t>
            </a:r>
            <a:endParaRPr lang="de-CH" dirty="0"/>
          </a:p>
        </p:txBody>
      </p:sp>
      <p:sp>
        <p:nvSpPr>
          <p:cNvPr id="10" name="Pfeil nach links 9"/>
          <p:cNvSpPr/>
          <p:nvPr/>
        </p:nvSpPr>
        <p:spPr>
          <a:xfrm>
            <a:off x="6140853" y="3546973"/>
            <a:ext cx="1841098" cy="646176"/>
          </a:xfrm>
          <a:prstGeom prst="leftArrow">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t>Kompetenzstufe</a:t>
            </a:r>
            <a:endParaRPr lang="de-CH" sz="1400" dirty="0"/>
          </a:p>
        </p:txBody>
      </p:sp>
      <p:sp>
        <p:nvSpPr>
          <p:cNvPr id="12" name="Pfeil nach links 11"/>
          <p:cNvSpPr/>
          <p:nvPr/>
        </p:nvSpPr>
        <p:spPr>
          <a:xfrm>
            <a:off x="6140853" y="4575673"/>
            <a:ext cx="1841098" cy="646176"/>
          </a:xfrm>
          <a:prstGeom prst="leftArrow">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t>Mindestanspruch</a:t>
            </a:r>
            <a:endParaRPr lang="de-CH" sz="1400" dirty="0"/>
          </a:p>
        </p:txBody>
      </p:sp>
      <p:sp>
        <p:nvSpPr>
          <p:cNvPr id="15" name="Pfeil nach rechts 14"/>
          <p:cNvSpPr/>
          <p:nvPr/>
        </p:nvSpPr>
        <p:spPr>
          <a:xfrm>
            <a:off x="933451" y="2737612"/>
            <a:ext cx="1845183" cy="646176"/>
          </a:xfrm>
          <a:prstGeom prst="rightArrow">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t>Kompetenz</a:t>
            </a:r>
            <a:endParaRPr lang="de-CH" sz="1400" dirty="0"/>
          </a:p>
        </p:txBody>
      </p:sp>
    </p:spTree>
    <p:extLst>
      <p:ext uri="{BB962C8B-B14F-4D97-AF65-F5344CB8AC3E}">
        <p14:creationId xmlns:p14="http://schemas.microsoft.com/office/powerpoint/2010/main" val="1845988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Bildschirmpräsentation (4:3)</PresentationFormat>
  <Paragraphs>281</Paragraphs>
  <Slides>25</Slides>
  <Notes>6</Notes>
  <HiddenSlides>0</HiddenSlides>
  <MMClips>0</MMClips>
  <ScaleCrop>false</ScaleCrop>
  <HeadingPairs>
    <vt:vector size="4" baseType="variant">
      <vt:variant>
        <vt:lpstr>Design</vt:lpstr>
      </vt:variant>
      <vt:variant>
        <vt:i4>2</vt:i4>
      </vt:variant>
      <vt:variant>
        <vt:lpstr>Folientitel</vt:lpstr>
      </vt:variant>
      <vt:variant>
        <vt:i4>25</vt:i4>
      </vt:variant>
    </vt:vector>
  </HeadingPairs>
  <TitlesOfParts>
    <vt:vector size="27" baseType="lpstr">
      <vt:lpstr>Office-Design</vt:lpstr>
      <vt:lpstr>PH-PP</vt:lpstr>
      <vt:lpstr>Kompetenzorientierung allein macht noch keinen guten Unterricht</vt:lpstr>
      <vt:lpstr>Bildungspolitische Entwicklungen</vt:lpstr>
      <vt:lpstr>Bildungspolitische Entwicklungen</vt:lpstr>
      <vt:lpstr>Definitionen «Kompetenzen» </vt:lpstr>
      <vt:lpstr>Kompetenzorientierung</vt:lpstr>
      <vt:lpstr>Was bringt der LP21 Neues?</vt:lpstr>
      <vt:lpstr>Kompetenzorientierung und LP21</vt:lpstr>
      <vt:lpstr>d.h. neues Paradigma: Kompetenzorientierung</vt:lpstr>
      <vt:lpstr>Ausrichtung an Kompetenzstufen</vt:lpstr>
      <vt:lpstr>Lernziele - Kompetenzerwartungen</vt:lpstr>
      <vt:lpstr>Hin zu Kompetenzen</vt:lpstr>
      <vt:lpstr>Kompetenzen auf verschiedenen Ebenen mit Blick auf LP 21</vt:lpstr>
      <vt:lpstr>Fokus Unterrichtsebene und schulische Bildung – Gefahr oder Chance des LP 21</vt:lpstr>
      <vt:lpstr>Guter Unterricht – Gefahr oder Chance des LP 21 (Gröhlich 2012; Steffen&amp;Bargels 2016)</vt:lpstr>
      <vt:lpstr>Guter Unterricht – Gefahr oder Chance des LP 21 (Gröhlich 2012; Steffen&amp;Bargels 2016)</vt:lpstr>
      <vt:lpstr>Guter Unterricht – Gefahr oder Chance des LP 21 (Gröhlich 2012; Steffen&amp;Bargels 2016)</vt:lpstr>
      <vt:lpstr>Guter Unterricht – Gefahr oder Chance des LP 21 (Gröhlich 2012; Steffen&amp;Bargels 2016)</vt:lpstr>
      <vt:lpstr>Guter Unterricht – Gefahr oder Chance des LP 21 (Gröhlich 2012; Steffen&amp;Bargels 2016)</vt:lpstr>
      <vt:lpstr>Unterrichtsqualität – Kompetenzorientierung</vt:lpstr>
      <vt:lpstr>Kompetenzorientierung – erfolgreiches LP-Handeln</vt:lpstr>
      <vt:lpstr>LP21 – Gefahr und Chance? Bildung – schulische Bildung – Kompetenz</vt:lpstr>
      <vt:lpstr>Bildung – schulische Bildung – Kompetenz</vt:lpstr>
      <vt:lpstr>Kompetenz – Bildung</vt:lpstr>
      <vt:lpstr>Fazit</vt:lpstr>
      <vt:lpstr>Danke für die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Sabina Larcher</dc:creator>
  <cp:lastModifiedBy>Uhlig Karin</cp:lastModifiedBy>
  <cp:revision>51</cp:revision>
  <cp:lastPrinted>2016-11-22T09:30:59Z</cp:lastPrinted>
  <dcterms:created xsi:type="dcterms:W3CDTF">2016-11-14T17:07:36Z</dcterms:created>
  <dcterms:modified xsi:type="dcterms:W3CDTF">2016-11-22T10:37:45Z</dcterms:modified>
</cp:coreProperties>
</file>