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handoutMasterIdLst>
    <p:handoutMasterId r:id="rId14"/>
  </p:handoutMasterIdLst>
  <p:sldIdLst>
    <p:sldId id="271" r:id="rId2"/>
    <p:sldId id="276" r:id="rId3"/>
    <p:sldId id="325" r:id="rId4"/>
    <p:sldId id="338" r:id="rId5"/>
    <p:sldId id="339" r:id="rId6"/>
    <p:sldId id="340" r:id="rId7"/>
    <p:sldId id="341" r:id="rId8"/>
    <p:sldId id="342" r:id="rId9"/>
    <p:sldId id="343" r:id="rId10"/>
    <p:sldId id="326" r:id="rId11"/>
    <p:sldId id="327" r:id="rId12"/>
  </p:sldIdLst>
  <p:sldSz cx="9144000" cy="6858000" type="screen4x3"/>
  <p:notesSz cx="6858000" cy="10013950"/>
  <p:defaultTextStyle>
    <a:defPPr>
      <a:defRPr lang="de-DE"/>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202B0CA-FC54-4496-8BCA-5EF66A818D29}" styleName="Dunkle Formatvorlag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Gitternetz">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484" cy="500616"/>
          </a:xfrm>
          <a:prstGeom prst="rect">
            <a:avLst/>
          </a:prstGeom>
        </p:spPr>
        <p:txBody>
          <a:bodyPr vert="horz" lIns="94458" tIns="47229" rIns="94458" bIns="47229" rtlCol="0"/>
          <a:lstStyle>
            <a:lvl1pPr algn="l" fontAlgn="auto">
              <a:spcBef>
                <a:spcPts val="0"/>
              </a:spcBef>
              <a:spcAft>
                <a:spcPts val="0"/>
              </a:spcAft>
              <a:defRPr sz="1200">
                <a:latin typeface="+mn-lt"/>
                <a:cs typeface="+mn-cs"/>
              </a:defRPr>
            </a:lvl1pPr>
          </a:lstStyle>
          <a:p>
            <a:pPr>
              <a:defRPr/>
            </a:pPr>
            <a:endParaRPr lang="de-CH"/>
          </a:p>
        </p:txBody>
      </p:sp>
      <p:sp>
        <p:nvSpPr>
          <p:cNvPr id="3" name="Datumsplatzhalter 2"/>
          <p:cNvSpPr>
            <a:spLocks noGrp="1"/>
          </p:cNvSpPr>
          <p:nvPr>
            <p:ph type="dt" sz="quarter" idx="1"/>
          </p:nvPr>
        </p:nvSpPr>
        <p:spPr>
          <a:xfrm>
            <a:off x="3884933" y="0"/>
            <a:ext cx="2971484" cy="500616"/>
          </a:xfrm>
          <a:prstGeom prst="rect">
            <a:avLst/>
          </a:prstGeom>
        </p:spPr>
        <p:txBody>
          <a:bodyPr vert="horz" lIns="94458" tIns="47229" rIns="94458" bIns="47229" rtlCol="0"/>
          <a:lstStyle>
            <a:lvl1pPr algn="r" fontAlgn="auto">
              <a:spcBef>
                <a:spcPts val="0"/>
              </a:spcBef>
              <a:spcAft>
                <a:spcPts val="0"/>
              </a:spcAft>
              <a:defRPr sz="1200">
                <a:latin typeface="+mn-lt"/>
                <a:cs typeface="+mn-cs"/>
              </a:defRPr>
            </a:lvl1pPr>
          </a:lstStyle>
          <a:p>
            <a:pPr>
              <a:defRPr/>
            </a:pPr>
            <a:fld id="{D7ADEB1F-18CF-4934-A20A-31010BE4DD62}" type="datetimeFigureOut">
              <a:rPr lang="de-DE"/>
              <a:pPr>
                <a:defRPr/>
              </a:pPr>
              <a:t>19.10.2011</a:t>
            </a:fld>
            <a:endParaRPr lang="de-CH"/>
          </a:p>
        </p:txBody>
      </p:sp>
      <p:sp>
        <p:nvSpPr>
          <p:cNvPr id="4" name="Fußzeilenplatzhalter 3"/>
          <p:cNvSpPr>
            <a:spLocks noGrp="1"/>
          </p:cNvSpPr>
          <p:nvPr>
            <p:ph type="ftr" sz="quarter" idx="2"/>
          </p:nvPr>
        </p:nvSpPr>
        <p:spPr>
          <a:xfrm>
            <a:off x="0" y="9511689"/>
            <a:ext cx="2971484" cy="500616"/>
          </a:xfrm>
          <a:prstGeom prst="rect">
            <a:avLst/>
          </a:prstGeom>
        </p:spPr>
        <p:txBody>
          <a:bodyPr vert="horz" lIns="94458" tIns="47229" rIns="94458" bIns="47229" rtlCol="0" anchor="b"/>
          <a:lstStyle>
            <a:lvl1pPr algn="l" fontAlgn="auto">
              <a:spcBef>
                <a:spcPts val="0"/>
              </a:spcBef>
              <a:spcAft>
                <a:spcPts val="0"/>
              </a:spcAft>
              <a:defRPr sz="1200">
                <a:latin typeface="+mn-lt"/>
                <a:cs typeface="+mn-cs"/>
              </a:defRPr>
            </a:lvl1pPr>
          </a:lstStyle>
          <a:p>
            <a:pPr>
              <a:defRPr/>
            </a:pPr>
            <a:endParaRPr lang="de-CH"/>
          </a:p>
        </p:txBody>
      </p:sp>
      <p:sp>
        <p:nvSpPr>
          <p:cNvPr id="5" name="Foliennummernplatzhalter 4"/>
          <p:cNvSpPr>
            <a:spLocks noGrp="1"/>
          </p:cNvSpPr>
          <p:nvPr>
            <p:ph type="sldNum" sz="quarter" idx="3"/>
          </p:nvPr>
        </p:nvSpPr>
        <p:spPr>
          <a:xfrm>
            <a:off x="3884933" y="9511689"/>
            <a:ext cx="2971484" cy="500616"/>
          </a:xfrm>
          <a:prstGeom prst="rect">
            <a:avLst/>
          </a:prstGeom>
        </p:spPr>
        <p:txBody>
          <a:bodyPr vert="horz" lIns="94458" tIns="47229" rIns="94458" bIns="47229" rtlCol="0" anchor="b"/>
          <a:lstStyle>
            <a:lvl1pPr algn="r" fontAlgn="auto">
              <a:spcBef>
                <a:spcPts val="0"/>
              </a:spcBef>
              <a:spcAft>
                <a:spcPts val="0"/>
              </a:spcAft>
              <a:defRPr sz="1200">
                <a:latin typeface="+mn-lt"/>
                <a:cs typeface="+mn-cs"/>
              </a:defRPr>
            </a:lvl1pPr>
          </a:lstStyle>
          <a:p>
            <a:pPr>
              <a:defRPr/>
            </a:pPr>
            <a:fld id="{573BC409-BDAD-4322-92FF-FFBFC9B5294C}" type="slidenum">
              <a:rPr lang="de-CH"/>
              <a:pPr>
                <a:defRPr/>
              </a:pPr>
              <a:t>‹Nr.›</a:t>
            </a:fld>
            <a:endParaRPr lang="de-CH"/>
          </a:p>
        </p:txBody>
      </p:sp>
    </p:spTree>
    <p:extLst>
      <p:ext uri="{BB962C8B-B14F-4D97-AF65-F5344CB8AC3E}">
        <p14:creationId xmlns="" xmlns:p14="http://schemas.microsoft.com/office/powerpoint/2010/main" val="3336933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484" cy="500616"/>
          </a:xfrm>
          <a:prstGeom prst="rect">
            <a:avLst/>
          </a:prstGeom>
        </p:spPr>
        <p:txBody>
          <a:bodyPr vert="horz" lIns="94458" tIns="47229" rIns="94458" bIns="47229" rtlCol="0"/>
          <a:lstStyle>
            <a:lvl1pPr algn="l" fontAlgn="auto">
              <a:spcBef>
                <a:spcPts val="0"/>
              </a:spcBef>
              <a:spcAft>
                <a:spcPts val="0"/>
              </a:spcAft>
              <a:defRPr sz="1200">
                <a:latin typeface="+mn-lt"/>
                <a:cs typeface="+mn-cs"/>
              </a:defRPr>
            </a:lvl1pPr>
          </a:lstStyle>
          <a:p>
            <a:pPr>
              <a:defRPr/>
            </a:pPr>
            <a:endParaRPr lang="de-CH"/>
          </a:p>
        </p:txBody>
      </p:sp>
      <p:sp>
        <p:nvSpPr>
          <p:cNvPr id="3" name="Datumsplatzhalter 2"/>
          <p:cNvSpPr>
            <a:spLocks noGrp="1"/>
          </p:cNvSpPr>
          <p:nvPr>
            <p:ph type="dt" idx="1"/>
          </p:nvPr>
        </p:nvSpPr>
        <p:spPr>
          <a:xfrm>
            <a:off x="3884933" y="0"/>
            <a:ext cx="2971484" cy="500616"/>
          </a:xfrm>
          <a:prstGeom prst="rect">
            <a:avLst/>
          </a:prstGeom>
        </p:spPr>
        <p:txBody>
          <a:bodyPr vert="horz" lIns="94458" tIns="47229" rIns="94458" bIns="47229" rtlCol="0"/>
          <a:lstStyle>
            <a:lvl1pPr algn="r" fontAlgn="auto">
              <a:spcBef>
                <a:spcPts val="0"/>
              </a:spcBef>
              <a:spcAft>
                <a:spcPts val="0"/>
              </a:spcAft>
              <a:defRPr sz="1200">
                <a:latin typeface="+mn-lt"/>
                <a:cs typeface="+mn-cs"/>
              </a:defRPr>
            </a:lvl1pPr>
          </a:lstStyle>
          <a:p>
            <a:pPr>
              <a:defRPr/>
            </a:pPr>
            <a:fld id="{771B8174-393D-4E05-A956-100950F3E2C4}" type="datetimeFigureOut">
              <a:rPr lang="de-DE"/>
              <a:pPr>
                <a:defRPr/>
              </a:pPr>
              <a:t>19.10.2011</a:t>
            </a:fld>
            <a:endParaRPr lang="de-CH"/>
          </a:p>
        </p:txBody>
      </p:sp>
      <p:sp>
        <p:nvSpPr>
          <p:cNvPr id="4" name="Folienbildplatzhalter 3"/>
          <p:cNvSpPr>
            <a:spLocks noGrp="1" noRot="1" noChangeAspect="1"/>
          </p:cNvSpPr>
          <p:nvPr>
            <p:ph type="sldImg" idx="2"/>
          </p:nvPr>
        </p:nvSpPr>
        <p:spPr>
          <a:xfrm>
            <a:off x="927100" y="750888"/>
            <a:ext cx="5003800" cy="3754437"/>
          </a:xfrm>
          <a:prstGeom prst="rect">
            <a:avLst/>
          </a:prstGeom>
          <a:noFill/>
          <a:ln w="12700">
            <a:solidFill>
              <a:prstClr val="black"/>
            </a:solidFill>
          </a:ln>
        </p:spPr>
        <p:txBody>
          <a:bodyPr vert="horz" lIns="94458" tIns="47229" rIns="94458" bIns="47229" rtlCol="0" anchor="ctr"/>
          <a:lstStyle/>
          <a:p>
            <a:pPr lvl="0"/>
            <a:endParaRPr lang="de-CH" noProof="0"/>
          </a:p>
        </p:txBody>
      </p:sp>
      <p:sp>
        <p:nvSpPr>
          <p:cNvPr id="5" name="Notizenplatzhalter 4"/>
          <p:cNvSpPr>
            <a:spLocks noGrp="1"/>
          </p:cNvSpPr>
          <p:nvPr>
            <p:ph type="body" sz="quarter" idx="3"/>
          </p:nvPr>
        </p:nvSpPr>
        <p:spPr>
          <a:xfrm>
            <a:off x="685487" y="4755846"/>
            <a:ext cx="5487033" cy="4507183"/>
          </a:xfrm>
          <a:prstGeom prst="rect">
            <a:avLst/>
          </a:prstGeom>
        </p:spPr>
        <p:txBody>
          <a:bodyPr vert="horz" lIns="94458" tIns="47229" rIns="94458" bIns="47229"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CH" noProof="0"/>
          </a:p>
        </p:txBody>
      </p:sp>
      <p:sp>
        <p:nvSpPr>
          <p:cNvPr id="6" name="Fußzeilenplatzhalter 5"/>
          <p:cNvSpPr>
            <a:spLocks noGrp="1"/>
          </p:cNvSpPr>
          <p:nvPr>
            <p:ph type="ftr" sz="quarter" idx="4"/>
          </p:nvPr>
        </p:nvSpPr>
        <p:spPr>
          <a:xfrm>
            <a:off x="0" y="9511689"/>
            <a:ext cx="2971484" cy="500616"/>
          </a:xfrm>
          <a:prstGeom prst="rect">
            <a:avLst/>
          </a:prstGeom>
        </p:spPr>
        <p:txBody>
          <a:bodyPr vert="horz" lIns="94458" tIns="47229" rIns="94458" bIns="47229" rtlCol="0" anchor="b"/>
          <a:lstStyle>
            <a:lvl1pPr algn="l" fontAlgn="auto">
              <a:spcBef>
                <a:spcPts val="0"/>
              </a:spcBef>
              <a:spcAft>
                <a:spcPts val="0"/>
              </a:spcAft>
              <a:defRPr sz="1200">
                <a:latin typeface="+mn-lt"/>
                <a:cs typeface="+mn-cs"/>
              </a:defRPr>
            </a:lvl1pPr>
          </a:lstStyle>
          <a:p>
            <a:pPr>
              <a:defRPr/>
            </a:pPr>
            <a:endParaRPr lang="de-CH"/>
          </a:p>
        </p:txBody>
      </p:sp>
      <p:sp>
        <p:nvSpPr>
          <p:cNvPr id="7" name="Foliennummernplatzhalter 6"/>
          <p:cNvSpPr>
            <a:spLocks noGrp="1"/>
          </p:cNvSpPr>
          <p:nvPr>
            <p:ph type="sldNum" sz="quarter" idx="5"/>
          </p:nvPr>
        </p:nvSpPr>
        <p:spPr>
          <a:xfrm>
            <a:off x="3884933" y="9511689"/>
            <a:ext cx="2971484" cy="500616"/>
          </a:xfrm>
          <a:prstGeom prst="rect">
            <a:avLst/>
          </a:prstGeom>
        </p:spPr>
        <p:txBody>
          <a:bodyPr vert="horz" lIns="94458" tIns="47229" rIns="94458" bIns="47229" rtlCol="0" anchor="b"/>
          <a:lstStyle>
            <a:lvl1pPr algn="r" fontAlgn="auto">
              <a:spcBef>
                <a:spcPts val="0"/>
              </a:spcBef>
              <a:spcAft>
                <a:spcPts val="0"/>
              </a:spcAft>
              <a:defRPr sz="1200">
                <a:latin typeface="+mn-lt"/>
                <a:cs typeface="+mn-cs"/>
              </a:defRPr>
            </a:lvl1pPr>
          </a:lstStyle>
          <a:p>
            <a:pPr>
              <a:defRPr/>
            </a:pPr>
            <a:fld id="{49F6599F-4E13-4727-B4A1-2BFEB5F85830}" type="slidenum">
              <a:rPr lang="de-CH"/>
              <a:pPr>
                <a:defRPr/>
              </a:pPr>
              <a:t>‹Nr.›</a:t>
            </a:fld>
            <a:endParaRPr lang="de-CH"/>
          </a:p>
        </p:txBody>
      </p:sp>
    </p:spTree>
    <p:extLst>
      <p:ext uri="{BB962C8B-B14F-4D97-AF65-F5344CB8AC3E}">
        <p14:creationId xmlns="" xmlns:p14="http://schemas.microsoft.com/office/powerpoint/2010/main" val="4012885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1</a:t>
            </a:fld>
            <a:endParaRPr lang="de-CH"/>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10</a:t>
            </a:fld>
            <a:endParaRPr lang="de-CH"/>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11</a:t>
            </a:fld>
            <a:endParaRPr lang="de-C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2</a:t>
            </a:fld>
            <a:endParaRPr lang="de-CH"/>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3</a:t>
            </a:fld>
            <a:endParaRPr lang="de-CH"/>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4</a:t>
            </a:fld>
            <a:endParaRPr lang="de-CH"/>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5</a:t>
            </a:fld>
            <a:endParaRPr lang="de-CH"/>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6</a:t>
            </a:fld>
            <a:endParaRPr lang="de-CH"/>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7</a:t>
            </a:fld>
            <a:endParaRPr lang="de-CH"/>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8</a:t>
            </a:fld>
            <a:endParaRPr lang="de-CH"/>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9F6599F-4E13-4727-B4A1-2BFEB5F85830}" type="slidenum">
              <a:rPr lang="de-CH" smtClean="0"/>
              <a:pPr>
                <a:defRPr/>
              </a:pPr>
              <a:t>9</a:t>
            </a:fld>
            <a:endParaRPr lang="de-C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gradFill rotWithShape="1">
          <a:gsLst>
            <a:gs pos="0">
              <a:schemeClr val="bg1">
                <a:tint val="80000"/>
                <a:satMod val="300000"/>
              </a:schemeClr>
            </a:gs>
            <a:gs pos="100000">
              <a:schemeClr val="bg1">
                <a:lumMod val="75000"/>
              </a:schemeClr>
            </a:gs>
          </a:gsLst>
          <a:path path="circle">
            <a:fillToRect l="100000" t="100000" r="100000" b="100000"/>
          </a:path>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lvl1pPr>
              <a:defRPr/>
            </a:lvl1pPr>
          </a:lstStyle>
          <a:p>
            <a:pPr>
              <a:defRPr/>
            </a:pPr>
            <a:fld id="{CDFAF11E-FE77-43AD-9844-B46FE768CEDE}" type="datetimeFigureOut">
              <a:rPr lang="de-DE"/>
              <a:pPr>
                <a:defRPr/>
              </a:pPr>
              <a:t>19.10.2011</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FF15B879-1601-49DB-902A-A753275CD9E7}" type="slidenum">
              <a:rPr lang="de-DE"/>
              <a:pPr>
                <a:defRPr/>
              </a:pPr>
              <a:t>‹Nr.›</a:t>
            </a:fld>
            <a:endParaRPr lang="de-DE"/>
          </a:p>
        </p:txBody>
      </p:sp>
    </p:spTree>
    <p:extLst>
      <p:ext uri="{BB962C8B-B14F-4D97-AF65-F5344CB8AC3E}">
        <p14:creationId xmlns="" xmlns:p14="http://schemas.microsoft.com/office/powerpoint/2010/main" val="423025425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D910548F-BB1B-4D7E-998A-7F5BD6E67F6A}" type="datetimeFigureOut">
              <a:rPr lang="de-DE"/>
              <a:pPr>
                <a:defRPr/>
              </a:pPr>
              <a:t>19.10.2011</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27C1B04D-E955-420C-8E1D-0DF70D77111B}" type="slidenum">
              <a:rPr lang="de-DE"/>
              <a:pPr>
                <a:defRPr/>
              </a:pPr>
              <a:t>‹Nr.›</a:t>
            </a:fld>
            <a:endParaRPr lang="de-DE"/>
          </a:p>
        </p:txBody>
      </p:sp>
    </p:spTree>
    <p:extLst>
      <p:ext uri="{BB962C8B-B14F-4D97-AF65-F5344CB8AC3E}">
        <p14:creationId xmlns="" xmlns:p14="http://schemas.microsoft.com/office/powerpoint/2010/main" val="1800620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 durch Klicken hinzufügen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80A812DC-738B-4912-A0B3-A2827AF97E90}" type="datetimeFigureOut">
              <a:rPr lang="de-DE"/>
              <a:pPr>
                <a:defRPr/>
              </a:pPr>
              <a:t>19.10.2011</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D743865F-3CBA-4447-B1B1-EC35DAF1C100}" type="slidenum">
              <a:rPr lang="de-DE"/>
              <a:pPr>
                <a:defRPr/>
              </a:pPr>
              <a:t>‹Nr.›</a:t>
            </a:fld>
            <a:endParaRPr lang="de-DE"/>
          </a:p>
        </p:txBody>
      </p:sp>
    </p:spTree>
    <p:extLst>
      <p:ext uri="{BB962C8B-B14F-4D97-AF65-F5344CB8AC3E}">
        <p14:creationId xmlns="" xmlns:p14="http://schemas.microsoft.com/office/powerpoint/2010/main" val="475074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B0D0DB5B-8A5D-40AC-A4E5-C2986335B5B7}" type="datetimeFigureOut">
              <a:rPr lang="de-DE"/>
              <a:pPr>
                <a:defRPr/>
              </a:pPr>
              <a:t>19.10.2011</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369E9667-38DE-4C74-8C75-7EBC0BA654D0}" type="slidenum">
              <a:rPr lang="de-DE"/>
              <a:pPr>
                <a:defRPr/>
              </a:pPr>
              <a:t>‹Nr.›</a:t>
            </a:fld>
            <a:endParaRPr lang="de-DE"/>
          </a:p>
        </p:txBody>
      </p:sp>
    </p:spTree>
    <p:extLst>
      <p:ext uri="{BB962C8B-B14F-4D97-AF65-F5344CB8AC3E}">
        <p14:creationId xmlns="" xmlns:p14="http://schemas.microsoft.com/office/powerpoint/2010/main" val="1143792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pPr>
              <a:defRPr/>
            </a:pPr>
            <a:fld id="{993C09F7-4588-45A4-8BA6-5FDD8AEB36FC}" type="datetimeFigureOut">
              <a:rPr lang="de-DE"/>
              <a:pPr>
                <a:defRPr/>
              </a:pPr>
              <a:t>19.10.2011</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E1ABF28B-59FE-4474-A0D2-50E002524F9D}" type="slidenum">
              <a:rPr lang="de-DE"/>
              <a:pPr>
                <a:defRPr/>
              </a:pPr>
              <a:t>‹Nr.›</a:t>
            </a:fld>
            <a:endParaRPr lang="de-DE"/>
          </a:p>
        </p:txBody>
      </p:sp>
    </p:spTree>
    <p:extLst>
      <p:ext uri="{BB962C8B-B14F-4D97-AF65-F5344CB8AC3E}">
        <p14:creationId xmlns="" xmlns:p14="http://schemas.microsoft.com/office/powerpoint/2010/main" val="3934444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3"/>
          <p:cNvSpPr>
            <a:spLocks noGrp="1"/>
          </p:cNvSpPr>
          <p:nvPr>
            <p:ph type="dt" sz="half" idx="10"/>
          </p:nvPr>
        </p:nvSpPr>
        <p:spPr/>
        <p:txBody>
          <a:bodyPr/>
          <a:lstStyle>
            <a:lvl1pPr>
              <a:defRPr/>
            </a:lvl1pPr>
          </a:lstStyle>
          <a:p>
            <a:pPr>
              <a:defRPr/>
            </a:pPr>
            <a:fld id="{157A856B-F6E9-4A17-B347-F13FFDC6021C}" type="datetimeFigureOut">
              <a:rPr lang="de-DE"/>
              <a:pPr>
                <a:defRPr/>
              </a:pPr>
              <a:t>19.10.2011</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8BCE4D6A-5215-4FEC-BB85-F91F4C8F47E8}" type="slidenum">
              <a:rPr lang="de-DE"/>
              <a:pPr>
                <a:defRPr/>
              </a:pPr>
              <a:t>‹Nr.›</a:t>
            </a:fld>
            <a:endParaRPr lang="de-DE"/>
          </a:p>
        </p:txBody>
      </p:sp>
    </p:spTree>
    <p:extLst>
      <p:ext uri="{BB962C8B-B14F-4D97-AF65-F5344CB8AC3E}">
        <p14:creationId xmlns="" xmlns:p14="http://schemas.microsoft.com/office/powerpoint/2010/main" val="1838208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3"/>
          <p:cNvSpPr>
            <a:spLocks noGrp="1"/>
          </p:cNvSpPr>
          <p:nvPr>
            <p:ph type="dt" sz="half" idx="10"/>
          </p:nvPr>
        </p:nvSpPr>
        <p:spPr/>
        <p:txBody>
          <a:bodyPr/>
          <a:lstStyle>
            <a:lvl1pPr>
              <a:defRPr/>
            </a:lvl1pPr>
          </a:lstStyle>
          <a:p>
            <a:pPr>
              <a:defRPr/>
            </a:pPr>
            <a:fld id="{5B853AF8-8514-48DB-8663-B434485EE76E}" type="datetimeFigureOut">
              <a:rPr lang="de-DE"/>
              <a:pPr>
                <a:defRPr/>
              </a:pPr>
              <a:t>19.10.2011</a:t>
            </a:fld>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48CE8AFA-2317-4D01-91D2-EF6C0C9F08C0}" type="slidenum">
              <a:rPr lang="de-DE"/>
              <a:pPr>
                <a:defRPr/>
              </a:pPr>
              <a:t>‹Nr.›</a:t>
            </a:fld>
            <a:endParaRPr lang="de-DE"/>
          </a:p>
        </p:txBody>
      </p:sp>
    </p:spTree>
    <p:extLst>
      <p:ext uri="{BB962C8B-B14F-4D97-AF65-F5344CB8AC3E}">
        <p14:creationId xmlns="" xmlns:p14="http://schemas.microsoft.com/office/powerpoint/2010/main" val="3421027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p:txBody>
          <a:bodyPr/>
          <a:lstStyle>
            <a:lvl1pPr>
              <a:defRPr/>
            </a:lvl1pPr>
          </a:lstStyle>
          <a:p>
            <a:pPr>
              <a:defRPr/>
            </a:pPr>
            <a:fld id="{2CBE7B06-220F-4739-8EE1-50D3A581F2C6}" type="datetimeFigureOut">
              <a:rPr lang="de-DE"/>
              <a:pPr>
                <a:defRPr/>
              </a:pPr>
              <a:t>19.10.2011</a:t>
            </a:fld>
            <a:endParaRPr lang="de-DE"/>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DE299F11-8700-477F-AC88-9DF592A8FF8B}" type="slidenum">
              <a:rPr lang="de-DE"/>
              <a:pPr>
                <a:defRPr/>
              </a:pPr>
              <a:t>‹Nr.›</a:t>
            </a:fld>
            <a:endParaRPr lang="de-DE"/>
          </a:p>
        </p:txBody>
      </p:sp>
    </p:spTree>
    <p:extLst>
      <p:ext uri="{BB962C8B-B14F-4D97-AF65-F5344CB8AC3E}">
        <p14:creationId xmlns="" xmlns:p14="http://schemas.microsoft.com/office/powerpoint/2010/main" val="2038028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26CC56E0-E8D9-4418-B5A4-CC97BAA5D06F}" type="datetimeFigureOut">
              <a:rPr lang="de-DE"/>
              <a:pPr>
                <a:defRPr/>
              </a:pPr>
              <a:t>19.10.2011</a:t>
            </a:fld>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91EEDD5D-A209-4E47-A0E3-5D0B6BCAAAB8}" type="slidenum">
              <a:rPr lang="de-DE"/>
              <a:pPr>
                <a:defRPr/>
              </a:pPr>
              <a:t>‹Nr.›</a:t>
            </a:fld>
            <a:endParaRPr lang="de-DE"/>
          </a:p>
        </p:txBody>
      </p:sp>
    </p:spTree>
    <p:extLst>
      <p:ext uri="{BB962C8B-B14F-4D97-AF65-F5344CB8AC3E}">
        <p14:creationId xmlns="" xmlns:p14="http://schemas.microsoft.com/office/powerpoint/2010/main" val="3412600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3"/>
          <p:cNvSpPr>
            <a:spLocks noGrp="1"/>
          </p:cNvSpPr>
          <p:nvPr>
            <p:ph type="dt" sz="half" idx="10"/>
          </p:nvPr>
        </p:nvSpPr>
        <p:spPr/>
        <p:txBody>
          <a:bodyPr/>
          <a:lstStyle>
            <a:lvl1pPr>
              <a:defRPr/>
            </a:lvl1pPr>
          </a:lstStyle>
          <a:p>
            <a:pPr>
              <a:defRPr/>
            </a:pPr>
            <a:fld id="{C552040D-A511-4138-9D53-C0DEF08003A1}" type="datetimeFigureOut">
              <a:rPr lang="de-DE"/>
              <a:pPr>
                <a:defRPr/>
              </a:pPr>
              <a:t>19.10.2011</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C0773882-D1A4-40F4-8DF1-C3202C4E4778}" type="slidenum">
              <a:rPr lang="de-DE"/>
              <a:pPr>
                <a:defRPr/>
              </a:pPr>
              <a:t>‹Nr.›</a:t>
            </a:fld>
            <a:endParaRPr lang="de-DE"/>
          </a:p>
        </p:txBody>
      </p:sp>
    </p:spTree>
    <p:extLst>
      <p:ext uri="{BB962C8B-B14F-4D97-AF65-F5344CB8AC3E}">
        <p14:creationId xmlns="" xmlns:p14="http://schemas.microsoft.com/office/powerpoint/2010/main" val="2952271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3"/>
          <p:cNvSpPr>
            <a:spLocks noGrp="1"/>
          </p:cNvSpPr>
          <p:nvPr>
            <p:ph type="dt" sz="half" idx="10"/>
          </p:nvPr>
        </p:nvSpPr>
        <p:spPr/>
        <p:txBody>
          <a:bodyPr/>
          <a:lstStyle>
            <a:lvl1pPr>
              <a:defRPr/>
            </a:lvl1pPr>
          </a:lstStyle>
          <a:p>
            <a:pPr>
              <a:defRPr/>
            </a:pPr>
            <a:fld id="{39B527D5-4311-4E4D-8F43-C18F3E66E90C}" type="datetimeFigureOut">
              <a:rPr lang="de-DE"/>
              <a:pPr>
                <a:defRPr/>
              </a:pPr>
              <a:t>19.10.2011</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7381868C-5D4A-4FD9-B4C7-E89AA7196F68}" type="slidenum">
              <a:rPr lang="de-DE"/>
              <a:pPr>
                <a:defRPr/>
              </a:pPr>
              <a:t>‹Nr.›</a:t>
            </a:fld>
            <a:endParaRPr lang="de-DE"/>
          </a:p>
        </p:txBody>
      </p:sp>
    </p:spTree>
    <p:extLst>
      <p:ext uri="{BB962C8B-B14F-4D97-AF65-F5344CB8AC3E}">
        <p14:creationId xmlns="" xmlns:p14="http://schemas.microsoft.com/office/powerpoint/2010/main" val="2905992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3314" name="Titelplatzhalt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13315"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EAEACC5-7F82-4A71-88CC-374D1F3541A4}" type="datetimeFigureOut">
              <a:rPr lang="de-DE"/>
              <a:pPr>
                <a:defRPr/>
              </a:pPr>
              <a:t>19.10.2011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4BC6C31-A1EF-4FB5-ACE1-DE915F0EB14A}"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tagblatt.ch/storage/pic/tbnews/tbhb/tb-zw/433839_1_xio-fcmsimage-20100208010123-006017-4b6f545306833.tbhb_20100208_3fina_h5.jpg"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upload.wikimedia.org/wikipedia/commons/6/69/Hans_Holbein_d._J._015.jpg"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2" name="Rechteck 11"/>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5368" name="Textfeld 14"/>
          <p:cNvSpPr txBox="1">
            <a:spLocks noChangeArrowheads="1"/>
          </p:cNvSpPr>
          <p:nvPr/>
        </p:nvSpPr>
        <p:spPr bwMode="auto">
          <a:xfrm>
            <a:off x="571500" y="2852936"/>
            <a:ext cx="6929438" cy="19383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de-CH" sz="2000" dirty="0">
              <a:latin typeface="Calibri" pitchFamily="34" charset="0"/>
            </a:endParaRPr>
          </a:p>
          <a:p>
            <a:pPr eaLnBrk="1" hangingPunct="1"/>
            <a:endParaRPr lang="de-CH" sz="2000" dirty="0">
              <a:latin typeface="Calibri" pitchFamily="34" charset="0"/>
            </a:endParaRPr>
          </a:p>
          <a:p>
            <a:pPr eaLnBrk="1" hangingPunct="1"/>
            <a:endParaRPr lang="de-CH" sz="2000" dirty="0">
              <a:latin typeface="Calibri" pitchFamily="34" charset="0"/>
            </a:endParaRPr>
          </a:p>
          <a:p>
            <a:pPr eaLnBrk="1" hangingPunct="1"/>
            <a:endParaRPr lang="de-CH" sz="2000" dirty="0">
              <a:latin typeface="Calibri" pitchFamily="34" charset="0"/>
            </a:endParaRPr>
          </a:p>
          <a:p>
            <a:pPr eaLnBrk="1" hangingPunct="1"/>
            <a:endParaRPr lang="de-CH" sz="2000" dirty="0">
              <a:latin typeface="Calibri" pitchFamily="34" charset="0"/>
            </a:endParaRPr>
          </a:p>
          <a:p>
            <a:pPr eaLnBrk="1" hangingPunct="1"/>
            <a:r>
              <a:rPr lang="de-CH" sz="2000" dirty="0">
                <a:latin typeface="Calibri" pitchFamily="34" charset="0"/>
              </a:rPr>
              <a:t>Prof. Dr. Iwan Rickenbacher</a:t>
            </a:r>
          </a:p>
        </p:txBody>
      </p:sp>
      <p:sp>
        <p:nvSpPr>
          <p:cNvPr id="15369" name="Textfeld 5"/>
          <p:cNvSpPr txBox="1">
            <a:spLocks noChangeArrowheads="1"/>
          </p:cNvSpPr>
          <p:nvPr/>
        </p:nvSpPr>
        <p:spPr bwMode="auto">
          <a:xfrm>
            <a:off x="571500" y="1772816"/>
            <a:ext cx="7215188"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Calibri" pitchFamily="34" charset="0"/>
              </a:rPr>
              <a:t>Schule und Öffentlichkeit: </a:t>
            </a:r>
            <a:br>
              <a:rPr lang="de-CH" sz="2000" b="1" dirty="0" smtClean="0">
                <a:latin typeface="Calibri" pitchFamily="34" charset="0"/>
              </a:rPr>
            </a:br>
            <a:r>
              <a:rPr lang="de-CH" sz="2000" b="1" dirty="0" smtClean="0">
                <a:latin typeface="Calibri" pitchFamily="34" charset="0"/>
              </a:rPr>
              <a:t>Wie Lehrpersonen wahrgenommen werden</a:t>
            </a:r>
            <a:endParaRPr lang="de-CH" sz="2000"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hteck 37"/>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41" name="Rechteck 40"/>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3" name="Titel 1"/>
          <p:cNvSpPr txBox="1">
            <a:spLocks/>
          </p:cNvSpPr>
          <p:nvPr/>
        </p:nvSpPr>
        <p:spPr>
          <a:xfrm>
            <a:off x="363538" y="6357938"/>
            <a:ext cx="777240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5223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52234" name="Textfeld 8"/>
          <p:cNvSpPr txBox="1">
            <a:spLocks noChangeArrowheads="1"/>
          </p:cNvSpPr>
          <p:nvPr/>
        </p:nvSpPr>
        <p:spPr bwMode="auto">
          <a:xfrm>
            <a:off x="357188" y="642938"/>
            <a:ext cx="714375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mn-lt"/>
              </a:rPr>
              <a:t>Faktoren der Meinungsbildung</a:t>
            </a:r>
            <a:endParaRPr lang="de-CH" sz="2000" b="1" dirty="0">
              <a:latin typeface="+mn-lt"/>
            </a:endParaRPr>
          </a:p>
        </p:txBody>
      </p:sp>
      <p:sp>
        <p:nvSpPr>
          <p:cNvPr id="34"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dirty="0" smtClean="0">
                <a:latin typeface="Calibri" pitchFamily="34" charset="0"/>
                <a:ea typeface="+mj-ea"/>
              </a:rPr>
              <a:t>09</a:t>
            </a:r>
            <a:endParaRPr lang="de-CH" sz="1200" b="1" dirty="0">
              <a:latin typeface="Calibri" pitchFamily="34" charset="0"/>
              <a:ea typeface="+mj-ea"/>
            </a:endParaRPr>
          </a:p>
        </p:txBody>
      </p:sp>
      <p:sp>
        <p:nvSpPr>
          <p:cNvPr id="2" name="Textfeld 1"/>
          <p:cNvSpPr txBox="1"/>
          <p:nvPr/>
        </p:nvSpPr>
        <p:spPr>
          <a:xfrm>
            <a:off x="1353942" y="1219974"/>
            <a:ext cx="7056784" cy="4801314"/>
          </a:xfrm>
          <a:prstGeom prst="rect">
            <a:avLst/>
          </a:prstGeom>
          <a:noFill/>
        </p:spPr>
        <p:txBody>
          <a:bodyPr wrap="square" rtlCol="0">
            <a:spAutoFit/>
          </a:bodyPr>
          <a:lstStyle/>
          <a:p>
            <a:pPr marL="285750" indent="-285750">
              <a:buFont typeface="Arial" pitchFamily="34" charset="0"/>
              <a:buChar char="•"/>
            </a:pPr>
            <a:r>
              <a:rPr lang="de-CH" dirty="0" smtClean="0">
                <a:latin typeface="+mn-lt"/>
              </a:rPr>
              <a:t>Verhalten / Konfliktmuster meinungsbildender Eliten</a:t>
            </a:r>
          </a:p>
          <a:p>
            <a:pPr marL="285750" indent="-285750">
              <a:buFont typeface="Arial" pitchFamily="34" charset="0"/>
              <a:buChar char="•"/>
            </a:pPr>
            <a:endParaRPr lang="de-CH" dirty="0">
              <a:latin typeface="+mn-lt"/>
            </a:endParaRPr>
          </a:p>
          <a:p>
            <a:pPr marL="285750" indent="-285750">
              <a:buFont typeface="Arial" pitchFamily="34" charset="0"/>
              <a:buChar char="•"/>
            </a:pPr>
            <a:r>
              <a:rPr lang="de-CH" dirty="0" smtClean="0">
                <a:latin typeface="+mn-lt"/>
              </a:rPr>
              <a:t>Aktuelles Klima / besondere Ereignisse</a:t>
            </a:r>
          </a:p>
          <a:p>
            <a:pPr marL="285750" indent="-285750">
              <a:buFont typeface="Arial" pitchFamily="34" charset="0"/>
              <a:buChar char="•"/>
            </a:pPr>
            <a:endParaRPr lang="de-CH" dirty="0" smtClean="0">
              <a:latin typeface="+mn-lt"/>
            </a:endParaRPr>
          </a:p>
          <a:p>
            <a:pPr marL="285750" indent="-285750">
              <a:buFont typeface="Arial" pitchFamily="34" charset="0"/>
              <a:buChar char="•"/>
            </a:pPr>
            <a:r>
              <a:rPr lang="de-CH" dirty="0" smtClean="0">
                <a:latin typeface="+mn-lt"/>
              </a:rPr>
              <a:t>Intensität, Emotionalität, Professionalität einer Kampagne</a:t>
            </a:r>
          </a:p>
          <a:p>
            <a:pPr marL="285750" indent="-285750">
              <a:buFont typeface="Arial" pitchFamily="34" charset="0"/>
              <a:buChar char="•"/>
            </a:pPr>
            <a:endParaRPr lang="de-CH" dirty="0" smtClean="0">
              <a:latin typeface="+mn-lt"/>
            </a:endParaRPr>
          </a:p>
          <a:p>
            <a:pPr marL="285750" indent="-285750">
              <a:buFont typeface="Arial" pitchFamily="34" charset="0"/>
              <a:buChar char="•"/>
            </a:pPr>
            <a:r>
              <a:rPr lang="de-CH" dirty="0" smtClean="0">
                <a:latin typeface="+mn-lt"/>
              </a:rPr>
              <a:t>«Geschichte» einer Vorlage / Routine der Stimmenden</a:t>
            </a:r>
          </a:p>
          <a:p>
            <a:pPr marL="285750" indent="-285750">
              <a:buFont typeface="Arial" pitchFamily="34" charset="0"/>
              <a:buChar char="•"/>
            </a:pPr>
            <a:endParaRPr lang="de-CH" dirty="0" smtClean="0">
              <a:latin typeface="+mn-lt"/>
            </a:endParaRPr>
          </a:p>
          <a:p>
            <a:pPr marL="285750" indent="-285750">
              <a:buFont typeface="Arial" pitchFamily="34" charset="0"/>
              <a:buChar char="•"/>
            </a:pPr>
            <a:r>
              <a:rPr lang="de-CH" dirty="0" smtClean="0">
                <a:latin typeface="+mn-lt"/>
              </a:rPr>
              <a:t>Mobilisierung bestimmter Gruppen</a:t>
            </a:r>
          </a:p>
          <a:p>
            <a:pPr marL="285750" indent="-285750">
              <a:buFont typeface="Arial" pitchFamily="34" charset="0"/>
              <a:buChar char="•"/>
            </a:pPr>
            <a:endParaRPr lang="de-CH" dirty="0" smtClean="0">
              <a:latin typeface="+mn-lt"/>
            </a:endParaRPr>
          </a:p>
          <a:p>
            <a:pPr marL="285750" indent="-285750">
              <a:buFont typeface="Arial" pitchFamily="34" charset="0"/>
              <a:buChar char="•"/>
            </a:pPr>
            <a:r>
              <a:rPr lang="de-CH" dirty="0" smtClean="0">
                <a:latin typeface="+mn-lt"/>
              </a:rPr>
              <a:t>Haltung(en) der Massenmedien</a:t>
            </a:r>
          </a:p>
          <a:p>
            <a:pPr marL="285750" indent="-285750">
              <a:buFont typeface="Arial" pitchFamily="34" charset="0"/>
              <a:buChar char="•"/>
            </a:pPr>
            <a:endParaRPr lang="de-CH" dirty="0" smtClean="0">
              <a:latin typeface="+mn-lt"/>
            </a:endParaRPr>
          </a:p>
          <a:p>
            <a:pPr marL="285750" indent="-285750">
              <a:buFont typeface="Arial" pitchFamily="34" charset="0"/>
              <a:buChar char="•"/>
            </a:pPr>
            <a:r>
              <a:rPr lang="de-CH" dirty="0" smtClean="0">
                <a:latin typeface="+mn-lt"/>
              </a:rPr>
              <a:t>Zeitpunkt der Entscheidungsfindung</a:t>
            </a:r>
          </a:p>
          <a:p>
            <a:pPr marL="285750" indent="-285750">
              <a:buFont typeface="Arial" pitchFamily="34" charset="0"/>
              <a:buChar char="•"/>
            </a:pPr>
            <a:endParaRPr lang="de-CH" dirty="0">
              <a:latin typeface="+mn-lt"/>
            </a:endParaRPr>
          </a:p>
          <a:p>
            <a:pPr marL="285750" indent="-285750">
              <a:buFont typeface="Arial" pitchFamily="34" charset="0"/>
              <a:buChar char="•"/>
            </a:pPr>
            <a:r>
              <a:rPr lang="de-CH" dirty="0" smtClean="0">
                <a:latin typeface="+mn-lt"/>
              </a:rPr>
              <a:t>«Vertrauensbonus» der involvierten Akteure</a:t>
            </a:r>
          </a:p>
          <a:p>
            <a:endParaRPr lang="de-CH" dirty="0" smtClean="0">
              <a:latin typeface="+mn-lt"/>
            </a:endParaRPr>
          </a:p>
          <a:p>
            <a:pPr marL="285750" indent="-285750">
              <a:buFont typeface="Arial" pitchFamily="34" charset="0"/>
              <a:buChar char="•"/>
            </a:pPr>
            <a:r>
              <a:rPr lang="de-CH" dirty="0" smtClean="0">
                <a:latin typeface="+mn-lt"/>
              </a:rPr>
              <a:t>Politische Zugehörigkeit der Stimmenden </a:t>
            </a:r>
            <a:endParaRPr lang="de-CH" dirty="0">
              <a:latin typeface="+mn-lt"/>
            </a:endParaRPr>
          </a:p>
        </p:txBody>
      </p:sp>
    </p:spTree>
    <p:extLst>
      <p:ext uri="{BB962C8B-B14F-4D97-AF65-F5344CB8AC3E}">
        <p14:creationId xmlns="" xmlns:p14="http://schemas.microsoft.com/office/powerpoint/2010/main" val="5545032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hteck 37"/>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41" name="Rechteck 40"/>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dirty="0"/>
          </a:p>
        </p:txBody>
      </p:sp>
      <p:sp>
        <p:nvSpPr>
          <p:cNvPr id="13" name="Titel 1"/>
          <p:cNvSpPr txBox="1">
            <a:spLocks/>
          </p:cNvSpPr>
          <p:nvPr/>
        </p:nvSpPr>
        <p:spPr>
          <a:xfrm>
            <a:off x="363538" y="6357938"/>
            <a:ext cx="777240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5223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52234" name="Textfeld 8"/>
          <p:cNvSpPr txBox="1">
            <a:spLocks noChangeArrowheads="1"/>
          </p:cNvSpPr>
          <p:nvPr/>
        </p:nvSpPr>
        <p:spPr bwMode="auto">
          <a:xfrm>
            <a:off x="357188" y="642938"/>
            <a:ext cx="714375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err="1" smtClean="0">
                <a:latin typeface="Calibri" pitchFamily="34" charset="0"/>
              </a:rPr>
              <a:t>HarmoS</a:t>
            </a:r>
            <a:r>
              <a:rPr lang="de-CH" sz="2000" b="1" dirty="0" smtClean="0">
                <a:latin typeface="Calibri" pitchFamily="34" charset="0"/>
              </a:rPr>
              <a:t> auf dem Hintergrund der Dispositionstheorie</a:t>
            </a:r>
            <a:endParaRPr lang="de-CH" sz="2000" b="1" dirty="0">
              <a:latin typeface="Calibri" pitchFamily="34" charset="0"/>
            </a:endParaRPr>
          </a:p>
        </p:txBody>
      </p:sp>
      <p:grpSp>
        <p:nvGrpSpPr>
          <p:cNvPr id="52235" name="Gruppieren 45"/>
          <p:cNvGrpSpPr>
            <a:grpSpLocks/>
          </p:cNvGrpSpPr>
          <p:nvPr/>
        </p:nvGrpSpPr>
        <p:grpSpPr bwMode="auto">
          <a:xfrm>
            <a:off x="3658198" y="5214938"/>
            <a:ext cx="1846264" cy="785812"/>
            <a:chOff x="4326787" y="2218672"/>
            <a:chExt cx="1348371" cy="548571"/>
          </a:xfrm>
        </p:grpSpPr>
        <p:sp>
          <p:nvSpPr>
            <p:cNvPr id="15" name="Abgerundetes Rechteck 14"/>
            <p:cNvSpPr/>
            <p:nvPr/>
          </p:nvSpPr>
          <p:spPr>
            <a:xfrm>
              <a:off x="4326787" y="2218672"/>
              <a:ext cx="1348371" cy="548571"/>
            </a:xfrm>
            <a:prstGeom prst="roundRect">
              <a:avLst>
                <a:gd name="adj" fmla="val 10000"/>
              </a:avLst>
            </a:prstGeom>
            <a:solidFill>
              <a:schemeClr val="bg1">
                <a:lumMod val="65000"/>
              </a:schemeClr>
            </a:solidFill>
            <a:ln>
              <a:noFill/>
            </a:ln>
            <a:scene3d>
              <a:camera prst="orthographicFront"/>
              <a:lightRig rig="threePt" dir="t"/>
            </a:scene3d>
            <a:sp3d>
              <a:bevelT w="38100" h="38100"/>
            </a:sp3d>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16" name="Abgerundetes Rechteck 4"/>
            <p:cNvSpPr/>
            <p:nvPr/>
          </p:nvSpPr>
          <p:spPr>
            <a:xfrm>
              <a:off x="4338016" y="2234739"/>
              <a:ext cx="1316237" cy="516437"/>
            </a:xfrm>
            <a:prstGeom prst="rect">
              <a:avLst/>
            </a:prstGeom>
            <a:ln>
              <a:noFill/>
            </a:ln>
            <a:scene3d>
              <a:camera prst="orthographicFront"/>
              <a:lightRig rig="threePt" dir="t"/>
            </a:scene3d>
            <a:sp3d>
              <a:bevelT w="38100" h="38100"/>
            </a:sp3d>
          </p:spPr>
          <p:style>
            <a:lnRef idx="0">
              <a:scrgbClr r="0" g="0" b="0"/>
            </a:lnRef>
            <a:fillRef idx="0">
              <a:scrgbClr r="0" g="0" b="0"/>
            </a:fillRef>
            <a:effectRef idx="0">
              <a:scrgbClr r="0" g="0" b="0"/>
            </a:effectRef>
            <a:fontRef idx="minor">
              <a:schemeClr val="lt1"/>
            </a:fontRef>
          </p:style>
          <p:txBody>
            <a:bodyPr lIns="22860" tIns="22860" rIns="22860" bIns="22860" spcCol="1270" anchor="ctr"/>
            <a:lstStyle/>
            <a:p>
              <a:pPr algn="ctr" defTabSz="533400" fontAlgn="auto">
                <a:lnSpc>
                  <a:spcPct val="90000"/>
                </a:lnSpc>
                <a:spcBef>
                  <a:spcPts val="0"/>
                </a:spcBef>
                <a:spcAft>
                  <a:spcPct val="35000"/>
                </a:spcAft>
                <a:defRPr/>
              </a:pPr>
              <a:r>
                <a:rPr lang="de-CH" b="1" dirty="0">
                  <a:solidFill>
                    <a:schemeClr val="tx1"/>
                  </a:solidFill>
                </a:rPr>
                <a:t>Entscheid/</a:t>
              </a:r>
              <a:br>
                <a:rPr lang="de-CH" b="1" dirty="0">
                  <a:solidFill>
                    <a:schemeClr val="tx1"/>
                  </a:solidFill>
                </a:rPr>
              </a:br>
              <a:r>
                <a:rPr lang="de-CH" b="1" dirty="0">
                  <a:solidFill>
                    <a:schemeClr val="tx1"/>
                  </a:solidFill>
                </a:rPr>
                <a:t>Haltung</a:t>
              </a:r>
            </a:p>
          </p:txBody>
        </p:sp>
      </p:grpSp>
      <p:sp>
        <p:nvSpPr>
          <p:cNvPr id="17" name="Pfeil nach links 16"/>
          <p:cNvSpPr/>
          <p:nvPr/>
        </p:nvSpPr>
        <p:spPr>
          <a:xfrm rot="16200000">
            <a:off x="3922712" y="4449763"/>
            <a:ext cx="1312863" cy="414338"/>
          </a:xfrm>
          <a:prstGeom prst="leftArrow">
            <a:avLst>
              <a:gd name="adj1" fmla="val 60000"/>
              <a:gd name="adj2" fmla="val 50000"/>
            </a:avLst>
          </a:prstGeom>
          <a:solidFill>
            <a:schemeClr val="bg1">
              <a:lumMod val="95000"/>
            </a:schemeClr>
          </a:solidFill>
        </p:spPr>
        <p:style>
          <a:lnRef idx="0">
            <a:schemeClr val="accent1">
              <a:tint val="60000"/>
              <a:hueOff val="0"/>
              <a:satOff val="0"/>
              <a:lumOff val="0"/>
              <a:alphaOff val="0"/>
            </a:schemeClr>
          </a:lnRef>
          <a:fillRef idx="1">
            <a:scrgbClr r="0" g="0" b="0"/>
          </a:fillRef>
          <a:effectRef idx="1">
            <a:schemeClr val="accent1">
              <a:tint val="60000"/>
              <a:hueOff val="0"/>
              <a:satOff val="0"/>
              <a:lumOff val="0"/>
              <a:alphaOff val="0"/>
            </a:schemeClr>
          </a:effectRef>
          <a:fontRef idx="minor">
            <a:schemeClr val="lt1"/>
          </a:fontRef>
        </p:style>
      </p:sp>
      <p:grpSp>
        <p:nvGrpSpPr>
          <p:cNvPr id="52237" name="Gruppieren 14"/>
          <p:cNvGrpSpPr>
            <a:grpSpLocks/>
          </p:cNvGrpSpPr>
          <p:nvPr/>
        </p:nvGrpSpPr>
        <p:grpSpPr bwMode="auto">
          <a:xfrm>
            <a:off x="3594100" y="2792413"/>
            <a:ext cx="1965325" cy="1966912"/>
            <a:chOff x="2079573" y="1546490"/>
            <a:chExt cx="2071702" cy="2071702"/>
          </a:xfrm>
        </p:grpSpPr>
        <p:sp>
          <p:nvSpPr>
            <p:cNvPr id="19" name="Ellipse 18"/>
            <p:cNvSpPr/>
            <p:nvPr/>
          </p:nvSpPr>
          <p:spPr>
            <a:xfrm>
              <a:off x="2079573" y="1546490"/>
              <a:ext cx="2071702" cy="2071702"/>
            </a:xfrm>
            <a:prstGeom prst="ellipse">
              <a:avLst/>
            </a:prstGeom>
            <a:solidFill>
              <a:schemeClr val="bg1">
                <a:lumMod val="65000"/>
              </a:schemeClr>
            </a:solidFill>
            <a:ln>
              <a:noFill/>
            </a:ln>
            <a:scene3d>
              <a:camera prst="orthographicFront"/>
              <a:lightRig rig="threePt" dir="t"/>
            </a:scene3d>
            <a:sp3d>
              <a:bevelT w="38100" h="38100"/>
            </a:sp3d>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20" name="Ellipse 4"/>
            <p:cNvSpPr/>
            <p:nvPr/>
          </p:nvSpPr>
          <p:spPr>
            <a:xfrm>
              <a:off x="2286138" y="1828848"/>
              <a:ext cx="1770139" cy="1770139"/>
            </a:xfrm>
            <a:prstGeom prst="rect">
              <a:avLst/>
            </a:prstGeom>
            <a:ln>
              <a:noFill/>
            </a:ln>
            <a:scene3d>
              <a:camera prst="orthographicFront"/>
              <a:lightRig rig="threePt" dir="t"/>
            </a:scene3d>
            <a:sp3d>
              <a:bevelT w="38100" h="38100"/>
            </a:sp3d>
          </p:spPr>
          <p:style>
            <a:lnRef idx="0">
              <a:scrgbClr r="0" g="0" b="0"/>
            </a:lnRef>
            <a:fillRef idx="0">
              <a:scrgbClr r="0" g="0" b="0"/>
            </a:fillRef>
            <a:effectRef idx="0">
              <a:scrgbClr r="0" g="0" b="0"/>
            </a:effectRef>
            <a:fontRef idx="minor">
              <a:schemeClr val="lt1"/>
            </a:fontRef>
          </p:style>
          <p:txBody>
            <a:bodyPr lIns="7620" tIns="7620" rIns="7620" bIns="7620" spcCol="1270" anchor="ctr"/>
            <a:lstStyle/>
            <a:p>
              <a:pPr algn="ctr" defTabSz="533400" fontAlgn="auto">
                <a:lnSpc>
                  <a:spcPct val="90000"/>
                </a:lnSpc>
                <a:spcBef>
                  <a:spcPts val="0"/>
                </a:spcBef>
                <a:spcAft>
                  <a:spcPct val="35000"/>
                </a:spcAft>
                <a:defRPr/>
              </a:pPr>
              <a:r>
                <a:rPr lang="de-CH" b="1" dirty="0">
                  <a:solidFill>
                    <a:schemeClr val="tx1"/>
                  </a:solidFill>
                </a:rPr>
                <a:t>Dispositionen</a:t>
              </a:r>
            </a:p>
            <a:p>
              <a:pPr algn="ctr" defTabSz="533400" fontAlgn="auto">
                <a:lnSpc>
                  <a:spcPct val="90000"/>
                </a:lnSpc>
                <a:spcBef>
                  <a:spcPts val="0"/>
                </a:spcBef>
                <a:spcAft>
                  <a:spcPct val="35000"/>
                </a:spcAft>
                <a:defRPr/>
              </a:pPr>
              <a:r>
                <a:rPr lang="de-CH" dirty="0">
                  <a:solidFill>
                    <a:schemeClr val="tx1"/>
                  </a:solidFill>
                </a:rPr>
                <a:t>Konfliktmuster</a:t>
              </a:r>
              <a:br>
                <a:rPr lang="de-CH" dirty="0">
                  <a:solidFill>
                    <a:schemeClr val="tx1"/>
                  </a:solidFill>
                </a:rPr>
              </a:br>
              <a:endParaRPr lang="de-CH" dirty="0">
                <a:solidFill>
                  <a:schemeClr val="tx1"/>
                </a:solidFill>
              </a:endParaRPr>
            </a:p>
          </p:txBody>
        </p:sp>
      </p:grpSp>
      <p:sp>
        <p:nvSpPr>
          <p:cNvPr id="21" name="Pfeil nach links 20"/>
          <p:cNvSpPr/>
          <p:nvPr/>
        </p:nvSpPr>
        <p:spPr>
          <a:xfrm rot="10800000">
            <a:off x="2433638" y="3783013"/>
            <a:ext cx="1366837" cy="425450"/>
          </a:xfrm>
          <a:prstGeom prst="leftArrow">
            <a:avLst>
              <a:gd name="adj1" fmla="val 60000"/>
              <a:gd name="adj2" fmla="val 50000"/>
            </a:avLst>
          </a:prstGeom>
          <a:solidFill>
            <a:schemeClr val="bg1">
              <a:lumMod val="95000"/>
            </a:schemeClr>
          </a:solidFill>
        </p:spPr>
        <p:style>
          <a:lnRef idx="0">
            <a:schemeClr val="accent1">
              <a:tint val="60000"/>
              <a:hueOff val="0"/>
              <a:satOff val="0"/>
              <a:lumOff val="0"/>
              <a:alphaOff val="0"/>
            </a:schemeClr>
          </a:lnRef>
          <a:fillRef idx="1">
            <a:scrgbClr r="0" g="0" b="0"/>
          </a:fillRef>
          <a:effectRef idx="1">
            <a:schemeClr val="accent1">
              <a:tint val="60000"/>
              <a:hueOff val="0"/>
              <a:satOff val="0"/>
              <a:lumOff val="0"/>
              <a:alphaOff val="0"/>
            </a:schemeClr>
          </a:effectRef>
          <a:fontRef idx="minor">
            <a:schemeClr val="lt1"/>
          </a:fontRef>
        </p:style>
      </p:sp>
      <p:grpSp>
        <p:nvGrpSpPr>
          <p:cNvPr id="52239" name="Gruppieren 16"/>
          <p:cNvGrpSpPr>
            <a:grpSpLocks/>
          </p:cNvGrpSpPr>
          <p:nvPr/>
        </p:nvGrpSpPr>
        <p:grpSpPr bwMode="auto">
          <a:xfrm>
            <a:off x="1227138" y="3598863"/>
            <a:ext cx="2049462" cy="785812"/>
            <a:chOff x="-24273" y="2379955"/>
            <a:chExt cx="1658689" cy="607339"/>
          </a:xfrm>
        </p:grpSpPr>
        <p:sp>
          <p:nvSpPr>
            <p:cNvPr id="23" name="Abgerundetes Rechteck 22"/>
            <p:cNvSpPr/>
            <p:nvPr/>
          </p:nvSpPr>
          <p:spPr>
            <a:xfrm>
              <a:off x="-24273" y="2379955"/>
              <a:ext cx="1658689" cy="607339"/>
            </a:xfrm>
            <a:prstGeom prst="roundRect">
              <a:avLst>
                <a:gd name="adj" fmla="val 10000"/>
              </a:avLst>
            </a:prstGeom>
            <a:solidFill>
              <a:schemeClr val="bg1">
                <a:lumMod val="65000"/>
              </a:schemeClr>
            </a:solidFill>
            <a:ln>
              <a:noFill/>
            </a:ln>
            <a:scene3d>
              <a:camera prst="orthographicFront"/>
              <a:lightRig rig="threePt" dir="t"/>
            </a:scene3d>
            <a:sp3d>
              <a:bevelT w="38100" h="38100"/>
            </a:sp3d>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24" name="Abgerundetes Rechteck 7"/>
            <p:cNvSpPr/>
            <p:nvPr/>
          </p:nvSpPr>
          <p:spPr>
            <a:xfrm>
              <a:off x="73663" y="2409649"/>
              <a:ext cx="1457244" cy="571762"/>
            </a:xfrm>
            <a:prstGeom prst="rect">
              <a:avLst/>
            </a:prstGeom>
            <a:ln>
              <a:noFill/>
            </a:ln>
            <a:scene3d>
              <a:camera prst="orthographicFront"/>
              <a:lightRig rig="threePt" dir="t"/>
            </a:scene3d>
            <a:sp3d>
              <a:bevelT w="38100" h="38100"/>
            </a:sp3d>
          </p:spPr>
          <p:style>
            <a:lnRef idx="0">
              <a:scrgbClr r="0" g="0" b="0"/>
            </a:lnRef>
            <a:fillRef idx="0">
              <a:scrgbClr r="0" g="0" b="0"/>
            </a:fillRef>
            <a:effectRef idx="0">
              <a:scrgbClr r="0" g="0" b="0"/>
            </a:effectRef>
            <a:fontRef idx="minor">
              <a:schemeClr val="lt1"/>
            </a:fontRef>
          </p:style>
          <p:txBody>
            <a:bodyPr lIns="22860" tIns="22860" rIns="22860" bIns="22860" spcCol="1270" anchor="ctr"/>
            <a:lstStyle/>
            <a:p>
              <a:pPr algn="ctr" defTabSz="533400" fontAlgn="auto">
                <a:lnSpc>
                  <a:spcPct val="90000"/>
                </a:lnSpc>
                <a:spcBef>
                  <a:spcPts val="0"/>
                </a:spcBef>
                <a:spcAft>
                  <a:spcPct val="35000"/>
                </a:spcAft>
                <a:defRPr/>
              </a:pPr>
              <a:r>
                <a:rPr lang="de-CH" dirty="0">
                  <a:solidFill>
                    <a:schemeClr val="tx1"/>
                  </a:solidFill>
                </a:rPr>
                <a:t>Allgemeines</a:t>
              </a:r>
              <a:br>
                <a:rPr lang="de-CH" dirty="0">
                  <a:solidFill>
                    <a:schemeClr val="tx1"/>
                  </a:solidFill>
                </a:rPr>
              </a:br>
              <a:r>
                <a:rPr lang="de-CH" dirty="0">
                  <a:solidFill>
                    <a:schemeClr val="tx1"/>
                  </a:solidFill>
                </a:rPr>
                <a:t>Klima</a:t>
              </a:r>
            </a:p>
          </p:txBody>
        </p:sp>
      </p:grpSp>
      <p:sp>
        <p:nvSpPr>
          <p:cNvPr id="25" name="Pfeil nach links 24"/>
          <p:cNvSpPr/>
          <p:nvPr/>
        </p:nvSpPr>
        <p:spPr>
          <a:xfrm rot="13500000">
            <a:off x="2814637" y="2652713"/>
            <a:ext cx="1368425" cy="425450"/>
          </a:xfrm>
          <a:prstGeom prst="leftArrow">
            <a:avLst>
              <a:gd name="adj1" fmla="val 60000"/>
              <a:gd name="adj2" fmla="val 50000"/>
            </a:avLst>
          </a:prstGeom>
          <a:solidFill>
            <a:schemeClr val="bg1">
              <a:lumMod val="95000"/>
            </a:schemeClr>
          </a:solidFill>
        </p:spPr>
        <p:style>
          <a:lnRef idx="0">
            <a:schemeClr val="accent1">
              <a:tint val="60000"/>
              <a:hueOff val="0"/>
              <a:satOff val="0"/>
              <a:lumOff val="0"/>
              <a:alphaOff val="0"/>
            </a:schemeClr>
          </a:lnRef>
          <a:fillRef idx="1">
            <a:scrgbClr r="0" g="0" b="0"/>
          </a:fillRef>
          <a:effectRef idx="1">
            <a:schemeClr val="accent1">
              <a:tint val="60000"/>
              <a:hueOff val="0"/>
              <a:satOff val="0"/>
              <a:lumOff val="0"/>
              <a:alphaOff val="0"/>
            </a:schemeClr>
          </a:effectRef>
          <a:fontRef idx="minor">
            <a:schemeClr val="lt1"/>
          </a:fontRef>
        </p:style>
      </p:sp>
      <p:grpSp>
        <p:nvGrpSpPr>
          <p:cNvPr id="52241" name="Gruppieren 18"/>
          <p:cNvGrpSpPr>
            <a:grpSpLocks/>
          </p:cNvGrpSpPr>
          <p:nvPr/>
        </p:nvGrpSpPr>
        <p:grpSpPr bwMode="auto">
          <a:xfrm>
            <a:off x="1728788" y="2070100"/>
            <a:ext cx="2066925" cy="785813"/>
            <a:chOff x="614840" y="823645"/>
            <a:chExt cx="1671636" cy="607339"/>
          </a:xfrm>
        </p:grpSpPr>
        <p:sp>
          <p:nvSpPr>
            <p:cNvPr id="27" name="Abgerundetes Rechteck 26"/>
            <p:cNvSpPr/>
            <p:nvPr/>
          </p:nvSpPr>
          <p:spPr>
            <a:xfrm>
              <a:off x="627787" y="823645"/>
              <a:ext cx="1658689" cy="607339"/>
            </a:xfrm>
            <a:prstGeom prst="roundRect">
              <a:avLst>
                <a:gd name="adj" fmla="val 10000"/>
              </a:avLst>
            </a:prstGeom>
            <a:solidFill>
              <a:schemeClr val="bg1">
                <a:lumMod val="65000"/>
              </a:schemeClr>
            </a:solidFill>
            <a:ln>
              <a:noFill/>
            </a:ln>
            <a:scene3d>
              <a:camera prst="orthographicFront"/>
              <a:lightRig rig="threePt" dir="t"/>
            </a:scene3d>
            <a:sp3d>
              <a:bevelT w="38100" h="38100"/>
            </a:sp3d>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28" name="Abgerundetes Rechteck 10"/>
            <p:cNvSpPr/>
            <p:nvPr/>
          </p:nvSpPr>
          <p:spPr>
            <a:xfrm>
              <a:off x="614840" y="841433"/>
              <a:ext cx="1658690" cy="571763"/>
            </a:xfrm>
            <a:prstGeom prst="rect">
              <a:avLst/>
            </a:prstGeom>
            <a:ln>
              <a:noFill/>
            </a:ln>
            <a:scene3d>
              <a:camera prst="orthographicFront"/>
              <a:lightRig rig="threePt" dir="t"/>
            </a:scene3d>
            <a:sp3d>
              <a:bevelT w="38100" h="38100"/>
            </a:sp3d>
          </p:spPr>
          <p:style>
            <a:lnRef idx="0">
              <a:scrgbClr r="0" g="0" b="0"/>
            </a:lnRef>
            <a:fillRef idx="0">
              <a:scrgbClr r="0" g="0" b="0"/>
            </a:fillRef>
            <a:effectRef idx="0">
              <a:scrgbClr r="0" g="0" b="0"/>
            </a:effectRef>
            <a:fontRef idx="minor">
              <a:schemeClr val="lt1"/>
            </a:fontRef>
          </p:style>
          <p:txBody>
            <a:bodyPr lIns="22860" tIns="22860" rIns="22860" bIns="22860" spcCol="1270" anchor="ctr"/>
            <a:lstStyle/>
            <a:p>
              <a:pPr algn="ctr" defTabSz="533400" fontAlgn="auto">
                <a:lnSpc>
                  <a:spcPct val="90000"/>
                </a:lnSpc>
                <a:spcBef>
                  <a:spcPts val="0"/>
                </a:spcBef>
                <a:spcAft>
                  <a:spcPct val="35000"/>
                </a:spcAft>
                <a:defRPr/>
              </a:pPr>
              <a:r>
                <a:rPr lang="de-CH" dirty="0">
                  <a:solidFill>
                    <a:schemeClr val="tx1"/>
                  </a:solidFill>
                </a:rPr>
                <a:t>Konfliktmuster meinungsbildender Eliten</a:t>
              </a:r>
            </a:p>
          </p:txBody>
        </p:sp>
      </p:grpSp>
      <p:sp>
        <p:nvSpPr>
          <p:cNvPr id="29" name="Pfeil nach links 28"/>
          <p:cNvSpPr/>
          <p:nvPr/>
        </p:nvSpPr>
        <p:spPr>
          <a:xfrm rot="16200000">
            <a:off x="3902075" y="2201863"/>
            <a:ext cx="1314450" cy="425450"/>
          </a:xfrm>
          <a:prstGeom prst="leftArrow">
            <a:avLst>
              <a:gd name="adj1" fmla="val 60000"/>
              <a:gd name="adj2" fmla="val 50000"/>
            </a:avLst>
          </a:prstGeom>
          <a:solidFill>
            <a:schemeClr val="bg1">
              <a:lumMod val="95000"/>
            </a:schemeClr>
          </a:solidFill>
        </p:spPr>
        <p:style>
          <a:lnRef idx="0">
            <a:schemeClr val="accent1">
              <a:tint val="60000"/>
              <a:hueOff val="0"/>
              <a:satOff val="0"/>
              <a:lumOff val="0"/>
              <a:alphaOff val="0"/>
            </a:schemeClr>
          </a:lnRef>
          <a:fillRef idx="1">
            <a:scrgbClr r="0" g="0" b="0"/>
          </a:fillRef>
          <a:effectRef idx="1">
            <a:schemeClr val="accent1">
              <a:tint val="60000"/>
              <a:hueOff val="0"/>
              <a:satOff val="0"/>
              <a:lumOff val="0"/>
              <a:alphaOff val="0"/>
            </a:schemeClr>
          </a:effectRef>
          <a:fontRef idx="minor">
            <a:schemeClr val="lt1"/>
          </a:fontRef>
        </p:style>
      </p:sp>
      <p:grpSp>
        <p:nvGrpSpPr>
          <p:cNvPr id="52243" name="Gruppieren 22"/>
          <p:cNvGrpSpPr>
            <a:grpSpLocks/>
          </p:cNvGrpSpPr>
          <p:nvPr/>
        </p:nvGrpSpPr>
        <p:grpSpPr bwMode="auto">
          <a:xfrm>
            <a:off x="3514725" y="1144588"/>
            <a:ext cx="2049463" cy="785812"/>
            <a:chOff x="2316502" y="206352"/>
            <a:chExt cx="1658691" cy="607339"/>
          </a:xfrm>
        </p:grpSpPr>
        <p:sp>
          <p:nvSpPr>
            <p:cNvPr id="31" name="Abgerundetes Rechteck 30"/>
            <p:cNvSpPr/>
            <p:nvPr/>
          </p:nvSpPr>
          <p:spPr>
            <a:xfrm>
              <a:off x="2316503" y="206352"/>
              <a:ext cx="1658690" cy="607339"/>
            </a:xfrm>
            <a:prstGeom prst="roundRect">
              <a:avLst>
                <a:gd name="adj" fmla="val 10000"/>
              </a:avLst>
            </a:prstGeom>
            <a:solidFill>
              <a:schemeClr val="bg1">
                <a:lumMod val="65000"/>
              </a:schemeClr>
            </a:solidFill>
            <a:ln>
              <a:noFill/>
            </a:ln>
            <a:scene3d>
              <a:camera prst="orthographicFront"/>
              <a:lightRig rig="threePt" dir="t"/>
            </a:scene3d>
            <a:sp3d>
              <a:bevelT w="38100" h="38100"/>
            </a:sp3d>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32" name="Abgerundetes Rechteck 13"/>
            <p:cNvSpPr/>
            <p:nvPr/>
          </p:nvSpPr>
          <p:spPr>
            <a:xfrm>
              <a:off x="2316502" y="237521"/>
              <a:ext cx="1658690" cy="571763"/>
            </a:xfrm>
            <a:prstGeom prst="rect">
              <a:avLst/>
            </a:prstGeom>
            <a:ln>
              <a:noFill/>
            </a:ln>
            <a:scene3d>
              <a:camera prst="orthographicFront"/>
              <a:lightRig rig="threePt" dir="t"/>
            </a:scene3d>
            <a:sp3d>
              <a:bevelT w="38100" h="38100"/>
            </a:sp3d>
          </p:spPr>
          <p:style>
            <a:lnRef idx="0">
              <a:scrgbClr r="0" g="0" b="0"/>
            </a:lnRef>
            <a:fillRef idx="0">
              <a:scrgbClr r="0" g="0" b="0"/>
            </a:fillRef>
            <a:effectRef idx="0">
              <a:scrgbClr r="0" g="0" b="0"/>
            </a:effectRef>
            <a:fontRef idx="minor">
              <a:schemeClr val="lt1"/>
            </a:fontRef>
          </p:style>
          <p:txBody>
            <a:bodyPr lIns="22860" tIns="22860" rIns="22860" bIns="22860" spcCol="1270" anchor="ctr"/>
            <a:lstStyle/>
            <a:p>
              <a:pPr algn="ctr" defTabSz="533400" fontAlgn="auto">
                <a:lnSpc>
                  <a:spcPct val="90000"/>
                </a:lnSpc>
                <a:spcBef>
                  <a:spcPts val="0"/>
                </a:spcBef>
                <a:spcAft>
                  <a:spcPct val="35000"/>
                </a:spcAft>
                <a:defRPr/>
              </a:pPr>
              <a:r>
                <a:rPr lang="de-CH" dirty="0">
                  <a:solidFill>
                    <a:schemeClr val="tx1"/>
                  </a:solidFill>
                </a:rPr>
                <a:t>Abstimmungskampf Verlauf öffentlicher Diskurs</a:t>
              </a:r>
            </a:p>
          </p:txBody>
        </p:sp>
      </p:grpSp>
      <p:sp>
        <p:nvSpPr>
          <p:cNvPr id="33" name="Pfeil nach links 32"/>
          <p:cNvSpPr/>
          <p:nvPr/>
        </p:nvSpPr>
        <p:spPr>
          <a:xfrm rot="18900000">
            <a:off x="4994275" y="2689225"/>
            <a:ext cx="1366838" cy="423863"/>
          </a:xfrm>
          <a:prstGeom prst="leftArrow">
            <a:avLst>
              <a:gd name="adj1" fmla="val 60000"/>
              <a:gd name="adj2" fmla="val 50000"/>
            </a:avLst>
          </a:prstGeom>
          <a:solidFill>
            <a:schemeClr val="bg1">
              <a:lumMod val="95000"/>
            </a:schemeClr>
          </a:solidFill>
        </p:spPr>
        <p:style>
          <a:lnRef idx="0">
            <a:schemeClr val="accent1">
              <a:tint val="60000"/>
              <a:hueOff val="0"/>
              <a:satOff val="0"/>
              <a:lumOff val="0"/>
              <a:alphaOff val="0"/>
            </a:schemeClr>
          </a:lnRef>
          <a:fillRef idx="1">
            <a:scrgbClr r="0" g="0" b="0"/>
          </a:fillRef>
          <a:effectRef idx="1">
            <a:schemeClr val="accent1">
              <a:tint val="60000"/>
              <a:hueOff val="0"/>
              <a:satOff val="0"/>
              <a:lumOff val="0"/>
              <a:alphaOff val="0"/>
            </a:schemeClr>
          </a:effectRef>
          <a:fontRef idx="minor">
            <a:schemeClr val="lt1"/>
          </a:fontRef>
        </p:style>
      </p:sp>
      <p:grpSp>
        <p:nvGrpSpPr>
          <p:cNvPr id="52245" name="Gruppieren 24"/>
          <p:cNvGrpSpPr>
            <a:grpSpLocks/>
          </p:cNvGrpSpPr>
          <p:nvPr/>
        </p:nvGrpSpPr>
        <p:grpSpPr bwMode="auto">
          <a:xfrm>
            <a:off x="5292725" y="2070100"/>
            <a:ext cx="2051050" cy="785813"/>
            <a:chOff x="4019207" y="823645"/>
            <a:chExt cx="1658689" cy="607339"/>
          </a:xfrm>
        </p:grpSpPr>
        <p:sp>
          <p:nvSpPr>
            <p:cNvPr id="35" name="Abgerundetes Rechteck 34"/>
            <p:cNvSpPr/>
            <p:nvPr/>
          </p:nvSpPr>
          <p:spPr>
            <a:xfrm>
              <a:off x="4019207" y="823645"/>
              <a:ext cx="1658689" cy="607339"/>
            </a:xfrm>
            <a:prstGeom prst="roundRect">
              <a:avLst>
                <a:gd name="adj" fmla="val 10000"/>
              </a:avLst>
            </a:prstGeom>
            <a:solidFill>
              <a:schemeClr val="bg1">
                <a:lumMod val="65000"/>
              </a:schemeClr>
            </a:solidFill>
            <a:ln>
              <a:noFill/>
            </a:ln>
            <a:scene3d>
              <a:camera prst="orthographicFront"/>
              <a:lightRig rig="threePt" dir="t"/>
            </a:scene3d>
            <a:sp3d>
              <a:bevelT w="38100" h="38100"/>
            </a:sp3d>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36" name="Abgerundetes Rechteck 16"/>
            <p:cNvSpPr/>
            <p:nvPr/>
          </p:nvSpPr>
          <p:spPr>
            <a:xfrm>
              <a:off x="4122971" y="832897"/>
              <a:ext cx="1457244" cy="571762"/>
            </a:xfrm>
            <a:prstGeom prst="rect">
              <a:avLst/>
            </a:prstGeom>
            <a:ln>
              <a:noFill/>
            </a:ln>
            <a:scene3d>
              <a:camera prst="orthographicFront"/>
              <a:lightRig rig="threePt" dir="t"/>
            </a:scene3d>
            <a:sp3d>
              <a:bevelT w="38100" h="38100"/>
            </a:sp3d>
          </p:spPr>
          <p:style>
            <a:lnRef idx="0">
              <a:scrgbClr r="0" g="0" b="0"/>
            </a:lnRef>
            <a:fillRef idx="0">
              <a:scrgbClr r="0" g="0" b="0"/>
            </a:fillRef>
            <a:effectRef idx="0">
              <a:scrgbClr r="0" g="0" b="0"/>
            </a:effectRef>
            <a:fontRef idx="minor">
              <a:schemeClr val="lt1"/>
            </a:fontRef>
          </p:style>
          <p:txBody>
            <a:bodyPr lIns="22860" tIns="22860" rIns="22860" bIns="22860" spcCol="1270" anchor="ctr"/>
            <a:lstStyle/>
            <a:p>
              <a:pPr algn="ctr" defTabSz="533400" fontAlgn="auto">
                <a:lnSpc>
                  <a:spcPct val="90000"/>
                </a:lnSpc>
                <a:spcBef>
                  <a:spcPts val="0"/>
                </a:spcBef>
                <a:spcAft>
                  <a:spcPct val="35000"/>
                </a:spcAft>
                <a:defRPr/>
              </a:pPr>
              <a:r>
                <a:rPr lang="de-CH" b="1" dirty="0">
                  <a:solidFill>
                    <a:schemeClr val="tx1"/>
                  </a:solidFill>
                </a:rPr>
                <a:t>Prädispositionen</a:t>
              </a:r>
            </a:p>
          </p:txBody>
        </p:sp>
      </p:grpSp>
      <p:sp>
        <p:nvSpPr>
          <p:cNvPr id="37" name="Pfeil nach links 36"/>
          <p:cNvSpPr/>
          <p:nvPr/>
        </p:nvSpPr>
        <p:spPr>
          <a:xfrm>
            <a:off x="5362575" y="3783013"/>
            <a:ext cx="1366838" cy="425450"/>
          </a:xfrm>
          <a:prstGeom prst="leftArrow">
            <a:avLst>
              <a:gd name="adj1" fmla="val 60000"/>
              <a:gd name="adj2" fmla="val 50000"/>
            </a:avLst>
          </a:prstGeom>
          <a:solidFill>
            <a:schemeClr val="bg1">
              <a:lumMod val="95000"/>
            </a:schemeClr>
          </a:solidFill>
        </p:spPr>
        <p:style>
          <a:lnRef idx="0">
            <a:schemeClr val="accent1">
              <a:tint val="60000"/>
              <a:hueOff val="0"/>
              <a:satOff val="0"/>
              <a:lumOff val="0"/>
              <a:alphaOff val="0"/>
            </a:schemeClr>
          </a:lnRef>
          <a:fillRef idx="1">
            <a:scrgbClr r="0" g="0" b="0"/>
          </a:fillRef>
          <a:effectRef idx="1">
            <a:schemeClr val="accent1">
              <a:tint val="60000"/>
              <a:hueOff val="0"/>
              <a:satOff val="0"/>
              <a:lumOff val="0"/>
              <a:alphaOff val="0"/>
            </a:schemeClr>
          </a:effectRef>
          <a:fontRef idx="minor">
            <a:schemeClr val="lt1"/>
          </a:fontRef>
        </p:style>
      </p:sp>
      <p:grpSp>
        <p:nvGrpSpPr>
          <p:cNvPr id="52247" name="Gruppieren 26"/>
          <p:cNvGrpSpPr>
            <a:grpSpLocks/>
          </p:cNvGrpSpPr>
          <p:nvPr/>
        </p:nvGrpSpPr>
        <p:grpSpPr bwMode="auto">
          <a:xfrm>
            <a:off x="5951538" y="3611563"/>
            <a:ext cx="2049462" cy="787400"/>
            <a:chOff x="4675906" y="2390079"/>
            <a:chExt cx="1658686" cy="607339"/>
          </a:xfrm>
        </p:grpSpPr>
        <p:sp>
          <p:nvSpPr>
            <p:cNvPr id="39" name="Abgerundetes Rechteck 38"/>
            <p:cNvSpPr/>
            <p:nvPr/>
          </p:nvSpPr>
          <p:spPr>
            <a:xfrm>
              <a:off x="4675906" y="2390079"/>
              <a:ext cx="1658686" cy="607339"/>
            </a:xfrm>
            <a:prstGeom prst="roundRect">
              <a:avLst>
                <a:gd name="adj" fmla="val 10000"/>
              </a:avLst>
            </a:prstGeom>
            <a:solidFill>
              <a:schemeClr val="bg1">
                <a:lumMod val="65000"/>
              </a:schemeClr>
            </a:solidFill>
            <a:ln>
              <a:noFill/>
            </a:ln>
            <a:scene3d>
              <a:camera prst="orthographicFront"/>
              <a:lightRig rig="threePt" dir="t"/>
            </a:scene3d>
            <a:sp3d>
              <a:bevelT w="38100" h="38100"/>
            </a:sp3d>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40" name="Abgerundetes Rechteck 19"/>
            <p:cNvSpPr/>
            <p:nvPr/>
          </p:nvSpPr>
          <p:spPr>
            <a:xfrm>
              <a:off x="4785742" y="2410899"/>
              <a:ext cx="1457242" cy="571763"/>
            </a:xfrm>
            <a:prstGeom prst="rect">
              <a:avLst/>
            </a:prstGeom>
            <a:ln>
              <a:noFill/>
            </a:ln>
            <a:scene3d>
              <a:camera prst="orthographicFront"/>
              <a:lightRig rig="threePt" dir="t"/>
            </a:scene3d>
            <a:sp3d>
              <a:bevelT w="38100" h="38100"/>
            </a:sp3d>
          </p:spPr>
          <p:style>
            <a:lnRef idx="0">
              <a:scrgbClr r="0" g="0" b="0"/>
            </a:lnRef>
            <a:fillRef idx="0">
              <a:scrgbClr r="0" g="0" b="0"/>
            </a:fillRef>
            <a:effectRef idx="0">
              <a:scrgbClr r="0" g="0" b="0"/>
            </a:effectRef>
            <a:fontRef idx="minor">
              <a:schemeClr val="lt1"/>
            </a:fontRef>
          </p:style>
          <p:txBody>
            <a:bodyPr lIns="22860" tIns="22860" rIns="22860" bIns="22860" spcCol="1270" anchor="ctr"/>
            <a:lstStyle/>
            <a:p>
              <a:pPr algn="ctr" defTabSz="533400" fontAlgn="auto">
                <a:lnSpc>
                  <a:spcPct val="90000"/>
                </a:lnSpc>
                <a:spcBef>
                  <a:spcPts val="0"/>
                </a:spcBef>
                <a:spcAft>
                  <a:spcPct val="35000"/>
                </a:spcAft>
                <a:defRPr/>
              </a:pPr>
              <a:r>
                <a:rPr lang="de-CH" dirty="0">
                  <a:solidFill>
                    <a:schemeClr val="tx1"/>
                  </a:solidFill>
                </a:rPr>
                <a:t>Persönliche</a:t>
              </a:r>
              <a:br>
                <a:rPr lang="de-CH" dirty="0">
                  <a:solidFill>
                    <a:schemeClr val="tx1"/>
                  </a:solidFill>
                </a:rPr>
              </a:br>
              <a:r>
                <a:rPr lang="de-CH" dirty="0">
                  <a:solidFill>
                    <a:schemeClr val="tx1"/>
                  </a:solidFill>
                </a:rPr>
                <a:t>Betroffenheit</a:t>
              </a:r>
            </a:p>
          </p:txBody>
        </p:sp>
      </p:grpSp>
      <p:sp>
        <p:nvSpPr>
          <p:cNvPr id="34"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smtClean="0">
                <a:latin typeface="Calibri" pitchFamily="34" charset="0"/>
                <a:ea typeface="+mj-ea"/>
              </a:rPr>
              <a:t>10</a:t>
            </a:r>
            <a:endParaRPr lang="de-CH" sz="1200" b="1" dirty="0">
              <a:latin typeface="Calibri" pitchFamily="34" charset="0"/>
              <a:ea typeface="+mj-ea"/>
            </a:endParaRPr>
          </a:p>
        </p:txBody>
      </p:sp>
      <p:sp>
        <p:nvSpPr>
          <p:cNvPr id="3" name="Abgerundetes Rechteck 2"/>
          <p:cNvSpPr/>
          <p:nvPr/>
        </p:nvSpPr>
        <p:spPr>
          <a:xfrm>
            <a:off x="6804248" y="2640530"/>
            <a:ext cx="1917515" cy="572446"/>
          </a:xfrm>
          <a:prstGeom prst="round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smtClean="0"/>
              <a:t>Schwache</a:t>
            </a:r>
            <a:br>
              <a:rPr lang="de-CH" dirty="0" smtClean="0"/>
            </a:br>
            <a:r>
              <a:rPr lang="de-CH" dirty="0" smtClean="0"/>
              <a:t>Prädisponiertheit</a:t>
            </a:r>
            <a:endParaRPr lang="de-CH" dirty="0"/>
          </a:p>
        </p:txBody>
      </p:sp>
      <p:sp>
        <p:nvSpPr>
          <p:cNvPr id="42" name="Abgerundetes Rechteck 41"/>
          <p:cNvSpPr/>
          <p:nvPr/>
        </p:nvSpPr>
        <p:spPr>
          <a:xfrm>
            <a:off x="5508104" y="1327200"/>
            <a:ext cx="2376264" cy="661640"/>
          </a:xfrm>
          <a:prstGeom prst="round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smtClean="0"/>
              <a:t>Lead Befürworter </a:t>
            </a:r>
            <a:br>
              <a:rPr lang="de-CH" dirty="0" smtClean="0"/>
            </a:br>
            <a:r>
              <a:rPr lang="de-CH" dirty="0" smtClean="0"/>
              <a:t>zu wenig ausgeprägt</a:t>
            </a:r>
            <a:endParaRPr lang="de-CH" dirty="0"/>
          </a:p>
        </p:txBody>
      </p:sp>
      <p:sp>
        <p:nvSpPr>
          <p:cNvPr id="48" name="Abgerundetes Rechteck 47"/>
          <p:cNvSpPr/>
          <p:nvPr/>
        </p:nvSpPr>
        <p:spPr>
          <a:xfrm>
            <a:off x="6696237" y="4293096"/>
            <a:ext cx="1692187" cy="363836"/>
          </a:xfrm>
          <a:prstGeom prst="round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smtClean="0"/>
              <a:t>Teilweise tief</a:t>
            </a:r>
            <a:endParaRPr lang="de-CH" dirty="0"/>
          </a:p>
        </p:txBody>
      </p:sp>
      <p:sp>
        <p:nvSpPr>
          <p:cNvPr id="43" name="Abgerundetes Rechteck 42"/>
          <p:cNvSpPr/>
          <p:nvPr/>
        </p:nvSpPr>
        <p:spPr>
          <a:xfrm>
            <a:off x="683568" y="4293096"/>
            <a:ext cx="2074504" cy="1152128"/>
          </a:xfrm>
          <a:prstGeom prst="round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smtClean="0"/>
              <a:t>Polarisierte Parteienlandschaft im bürgerlichen Lager</a:t>
            </a:r>
            <a:endParaRPr lang="de-CH" dirty="0"/>
          </a:p>
        </p:txBody>
      </p:sp>
      <p:sp>
        <p:nvSpPr>
          <p:cNvPr id="44" name="Abgerundetes Rechteck 43"/>
          <p:cNvSpPr/>
          <p:nvPr/>
        </p:nvSpPr>
        <p:spPr>
          <a:xfrm>
            <a:off x="559682" y="2696652"/>
            <a:ext cx="1692187" cy="588331"/>
          </a:xfrm>
          <a:prstGeom prst="round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smtClean="0"/>
              <a:t>Zerstrittene Eliten</a:t>
            </a:r>
            <a:endParaRPr lang="de-CH" dirty="0"/>
          </a:p>
        </p:txBody>
      </p:sp>
    </p:spTree>
    <p:extLst>
      <p:ext uri="{BB962C8B-B14F-4D97-AF65-F5344CB8AC3E}">
        <p14:creationId xmlns="" xmlns:p14="http://schemas.microsoft.com/office/powerpoint/2010/main" val="501889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hteck 102"/>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06" name="Rechteck 105"/>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3" name="Titel 1"/>
          <p:cNvSpPr txBox="1">
            <a:spLocks/>
          </p:cNvSpPr>
          <p:nvPr/>
        </p:nvSpPr>
        <p:spPr>
          <a:xfrm>
            <a:off x="363538" y="6357938"/>
            <a:ext cx="248027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1639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16394" name="Textfeld 7"/>
          <p:cNvSpPr txBox="1">
            <a:spLocks noChangeArrowheads="1"/>
          </p:cNvSpPr>
          <p:nvPr/>
        </p:nvSpPr>
        <p:spPr bwMode="auto">
          <a:xfrm>
            <a:off x="357188" y="642938"/>
            <a:ext cx="714375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Calibri" pitchFamily="34" charset="0"/>
              </a:rPr>
              <a:t>Zum Thema</a:t>
            </a:r>
            <a:endParaRPr lang="de-CH" sz="2000" b="1" dirty="0">
              <a:latin typeface="Calibri" pitchFamily="34" charset="0"/>
            </a:endParaRPr>
          </a:p>
        </p:txBody>
      </p:sp>
      <p:sp>
        <p:nvSpPr>
          <p:cNvPr id="100"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dirty="0" smtClean="0">
                <a:latin typeface="Calibri" pitchFamily="34" charset="0"/>
                <a:ea typeface="+mj-ea"/>
              </a:rPr>
              <a:t>01</a:t>
            </a:r>
            <a:endParaRPr lang="de-CH" sz="1200" b="1" dirty="0">
              <a:latin typeface="Calibri" pitchFamily="34" charset="0"/>
              <a:ea typeface="+mj-ea"/>
            </a:endParaRPr>
          </a:p>
        </p:txBody>
      </p:sp>
      <p:sp>
        <p:nvSpPr>
          <p:cNvPr id="3" name="Textfeld 2"/>
          <p:cNvSpPr txBox="1"/>
          <p:nvPr/>
        </p:nvSpPr>
        <p:spPr>
          <a:xfrm>
            <a:off x="1907704" y="760050"/>
            <a:ext cx="6264696" cy="4739759"/>
          </a:xfrm>
          <a:prstGeom prst="rect">
            <a:avLst/>
          </a:prstGeom>
          <a:solidFill>
            <a:srgbClr val="FFC000"/>
          </a:solidFill>
        </p:spPr>
        <p:txBody>
          <a:bodyPr wrap="square" numCol="2" rtlCol="0">
            <a:spAutoFit/>
          </a:bodyPr>
          <a:lstStyle/>
          <a:p>
            <a:r>
              <a:rPr lang="de-CH" b="1" dirty="0" smtClean="0">
                <a:solidFill>
                  <a:schemeClr val="tx1">
                    <a:lumMod val="50000"/>
                    <a:lumOff val="50000"/>
                  </a:schemeClr>
                </a:solidFill>
                <a:latin typeface="+mn-lt"/>
              </a:rPr>
              <a:t>Fazit: Kein Absturz</a:t>
            </a:r>
          </a:p>
          <a:p>
            <a:r>
              <a:rPr lang="de-CH" sz="1000" dirty="0" smtClean="0">
                <a:solidFill>
                  <a:schemeClr val="tx1">
                    <a:lumMod val="50000"/>
                    <a:lumOff val="50000"/>
                  </a:schemeClr>
                </a:solidFill>
                <a:latin typeface="+mn-lt"/>
              </a:rPr>
              <a:t>Überblickt </a:t>
            </a:r>
            <a:r>
              <a:rPr lang="de-CH" sz="1000" dirty="0">
                <a:solidFill>
                  <a:schemeClr val="tx1">
                    <a:lumMod val="50000"/>
                    <a:lumOff val="50000"/>
                  </a:schemeClr>
                </a:solidFill>
                <a:latin typeface="+mn-lt"/>
              </a:rPr>
              <a:t>man die vorliegenden wissenschaftlichen Erhebungen, so kann von einem Absturz des Images der Lehrpersonen in den letzten Jahren nicht die Rede sein. Nach wie vor geniessen sie </a:t>
            </a:r>
            <a:r>
              <a:rPr lang="de-CH" b="1" dirty="0">
                <a:latin typeface="+mn-lt"/>
              </a:rPr>
              <a:t>hohes öffentliches Ansehen</a:t>
            </a:r>
            <a:r>
              <a:rPr lang="de-CH" dirty="0">
                <a:latin typeface="+mn-lt"/>
              </a:rPr>
              <a:t> </a:t>
            </a:r>
            <a:r>
              <a:rPr lang="de-CH" sz="1000" dirty="0">
                <a:solidFill>
                  <a:schemeClr val="tx1">
                    <a:lumMod val="50000"/>
                    <a:lumOff val="50000"/>
                  </a:schemeClr>
                </a:solidFill>
                <a:latin typeface="+mn-lt"/>
              </a:rPr>
              <a:t>und Wohlwollen. Die Bevölkerung reagiert weit gelassener als es Berichte in den mit Zuspitzung und Kontroverse arbeitenden Medien oder Stammtischgespräche vermuten lassen. Auch bei den direkt Betroffenen – Kinder, Jugendliche, Eltern – ist der </a:t>
            </a:r>
            <a:r>
              <a:rPr lang="de-CH" b="1" dirty="0">
                <a:latin typeface="+mn-lt"/>
              </a:rPr>
              <a:t>Ruf der Schule intakt</a:t>
            </a:r>
            <a:r>
              <a:rPr lang="de-CH" sz="1000" dirty="0">
                <a:latin typeface="+mn-lt"/>
              </a:rPr>
              <a:t>.</a:t>
            </a:r>
          </a:p>
          <a:p>
            <a:r>
              <a:rPr lang="de-CH" sz="1000" dirty="0">
                <a:solidFill>
                  <a:schemeClr val="tx1">
                    <a:lumMod val="50000"/>
                    <a:lumOff val="50000"/>
                  </a:schemeClr>
                </a:solidFill>
                <a:latin typeface="+mn-lt"/>
              </a:rPr>
              <a:t>Dass Lehrpersonen und Schule als Einheit gesehen und beurteilt werden, müssen die Lehrpersonen in Kauf nehmen, obwohl sie die Entwicklung der Schule nur beschränkt gestalten und bestimmen können.</a:t>
            </a:r>
          </a:p>
          <a:p>
            <a:r>
              <a:rPr lang="de-CH" sz="1000" dirty="0">
                <a:solidFill>
                  <a:schemeClr val="tx1">
                    <a:lumMod val="50000"/>
                    <a:lumOff val="50000"/>
                  </a:schemeClr>
                </a:solidFill>
                <a:latin typeface="+mn-lt"/>
              </a:rPr>
              <a:t>Von den Eltern werden Lehrerinnen und Lehrer in erster Linie als</a:t>
            </a:r>
            <a:r>
              <a:rPr lang="de-CH" sz="1000" dirty="0">
                <a:latin typeface="+mn-lt"/>
              </a:rPr>
              <a:t> </a:t>
            </a:r>
            <a:r>
              <a:rPr lang="de-CH" b="1" dirty="0">
                <a:latin typeface="+mn-lt"/>
              </a:rPr>
              <a:t>kompetente Fachleute</a:t>
            </a:r>
            <a:r>
              <a:rPr lang="de-CH" dirty="0">
                <a:latin typeface="+mn-lt"/>
              </a:rPr>
              <a:t> </a:t>
            </a:r>
            <a:r>
              <a:rPr lang="de-CH" sz="1000" dirty="0">
                <a:solidFill>
                  <a:schemeClr val="tx1">
                    <a:lumMod val="50000"/>
                    <a:lumOff val="50000"/>
                  </a:schemeClr>
                </a:solidFill>
                <a:latin typeface="+mn-lt"/>
              </a:rPr>
              <a:t>wahrgenommen, welche dem Kind mit seinen Stärken und Schwächen gerecht zu werden versuchen. Weniger gut sind die «Noten» in Bezug auf aktives Informieren und Pflege des Kontaktes zu den Eltern. </a:t>
            </a:r>
          </a:p>
          <a:p>
            <a:r>
              <a:rPr lang="de-CH" sz="1000" dirty="0">
                <a:solidFill>
                  <a:schemeClr val="tx1">
                    <a:lumMod val="50000"/>
                    <a:lumOff val="50000"/>
                  </a:schemeClr>
                </a:solidFill>
                <a:latin typeface="+mn-lt"/>
              </a:rPr>
              <a:t>Die Öffentlichkeit nimmt wahr, dass das </a:t>
            </a:r>
            <a:r>
              <a:rPr lang="de-CH" b="1" dirty="0">
                <a:latin typeface="+mn-lt"/>
              </a:rPr>
              <a:t>Metier des Unterrichtens schwieriger geworden</a:t>
            </a:r>
            <a:r>
              <a:rPr lang="de-CH" dirty="0">
                <a:latin typeface="+mn-lt"/>
              </a:rPr>
              <a:t> </a:t>
            </a:r>
            <a:r>
              <a:rPr lang="de-CH" sz="1000" dirty="0">
                <a:solidFill>
                  <a:schemeClr val="tx1">
                    <a:lumMod val="50000"/>
                    <a:lumOff val="50000"/>
                  </a:schemeClr>
                </a:solidFill>
                <a:latin typeface="+mn-lt"/>
              </a:rPr>
              <a:t>ist, dass grosse kulturelle Unterschiede in den Klassen, Disziplinprobleme und mangelnde Lernmotivation zu nervlicher Anspannung führen. Daher womöglich die</a:t>
            </a:r>
            <a:r>
              <a:rPr lang="de-CH" sz="1000" dirty="0">
                <a:latin typeface="+mn-lt"/>
              </a:rPr>
              <a:t> </a:t>
            </a:r>
            <a:r>
              <a:rPr lang="de-CH" b="1" dirty="0">
                <a:latin typeface="+mn-lt"/>
              </a:rPr>
              <a:t>Tendenz, den eigenen Kindern nicht zum Lehrberuf</a:t>
            </a:r>
            <a:r>
              <a:rPr lang="de-CH" sz="1000" b="1" dirty="0">
                <a:solidFill>
                  <a:schemeClr val="tx1">
                    <a:lumMod val="50000"/>
                    <a:lumOff val="50000"/>
                  </a:schemeClr>
                </a:solidFill>
                <a:latin typeface="+mn-lt"/>
              </a:rPr>
              <a:t>,</a:t>
            </a:r>
            <a:r>
              <a:rPr lang="de-CH" dirty="0">
                <a:latin typeface="+mn-lt"/>
              </a:rPr>
              <a:t> </a:t>
            </a:r>
            <a:r>
              <a:rPr lang="de-CH" sz="1000" dirty="0">
                <a:solidFill>
                  <a:schemeClr val="tx1">
                    <a:lumMod val="50000"/>
                    <a:lumOff val="50000"/>
                  </a:schemeClr>
                </a:solidFill>
                <a:latin typeface="+mn-lt"/>
              </a:rPr>
              <a:t>sondern zu anderen Metiers zu raten, in denen sie – wie vermutet wird – weniger stark gefordert werden, dafür aber grössere Aufstiegschancen haben. Man hält Lehrerinnen und Lehrer aber nach wie vor für relativ gut bezahlt.</a:t>
            </a:r>
          </a:p>
          <a:p>
            <a:r>
              <a:rPr lang="de-CH" sz="1000" dirty="0">
                <a:solidFill>
                  <a:schemeClr val="tx1">
                    <a:lumMod val="50000"/>
                    <a:lumOff val="50000"/>
                  </a:schemeClr>
                </a:solidFill>
                <a:latin typeface="+mn-lt"/>
              </a:rPr>
              <a:t>Den Lehrerinnen und Lehrern ist öffentliche Anerkennung ihrer Leistungen wichtig. Die Mehrheit von ihnen ist – eher überraschend – mit dieser Anerkennung ganz oder jedenfalls mittelmässig zufrieden. Nur jeder und jede fünfte sieht wirklich Anlass zur Klage.</a:t>
            </a:r>
          </a:p>
          <a:p>
            <a:r>
              <a:rPr lang="de-CH" sz="1000" dirty="0">
                <a:solidFill>
                  <a:schemeClr val="tx1">
                    <a:lumMod val="50000"/>
                    <a:lumOff val="50000"/>
                  </a:schemeClr>
                </a:solidFill>
                <a:latin typeface="+mn-lt"/>
              </a:rPr>
              <a:t>Die </a:t>
            </a:r>
            <a:r>
              <a:rPr lang="de-CH" b="1" dirty="0">
                <a:latin typeface="+mn-lt"/>
              </a:rPr>
              <a:t>Arbeit am Image ist dennoch wichtig</a:t>
            </a:r>
            <a:r>
              <a:rPr lang="de-CH" sz="1000" dirty="0">
                <a:solidFill>
                  <a:schemeClr val="tx1">
                    <a:lumMod val="50000"/>
                    <a:lumOff val="50000"/>
                  </a:schemeClr>
                </a:solidFill>
                <a:latin typeface="+mn-lt"/>
              </a:rPr>
              <a:t>, für einzelne Lehrpersonen wie für ihre Berufsverbände, einerseits damit das Metier für guten Nachwuchs attraktiv bleibt (vgl. Bericht Seite 14), andererseits, weil die gute Abstützung in der Öffentlichkeit nach wie vor mitentscheidend für gute </a:t>
            </a:r>
            <a:r>
              <a:rPr lang="de-CH" sz="1000" dirty="0" smtClean="0">
                <a:solidFill>
                  <a:schemeClr val="tx1">
                    <a:lumMod val="50000"/>
                    <a:lumOff val="50000"/>
                  </a:schemeClr>
                </a:solidFill>
                <a:latin typeface="+mn-lt"/>
              </a:rPr>
              <a:t>Arbeitsbedingungen </a:t>
            </a:r>
            <a:r>
              <a:rPr lang="de-CH" sz="1000" dirty="0">
                <a:solidFill>
                  <a:schemeClr val="tx1">
                    <a:lumMod val="50000"/>
                    <a:lumOff val="50000"/>
                  </a:schemeClr>
                </a:solidFill>
                <a:latin typeface="+mn-lt"/>
              </a:rPr>
              <a:t>und Löhne ist</a:t>
            </a:r>
            <a:r>
              <a:rPr lang="de-CH" sz="1000" dirty="0" smtClean="0">
                <a:solidFill>
                  <a:schemeClr val="tx1">
                    <a:lumMod val="50000"/>
                    <a:lumOff val="50000"/>
                  </a:schemeClr>
                </a:solidFill>
                <a:latin typeface="+mn-lt"/>
              </a:rPr>
              <a:t>.</a:t>
            </a:r>
            <a:endParaRPr lang="de-CH" sz="1000" b="1" dirty="0">
              <a:solidFill>
                <a:schemeClr val="tx1">
                  <a:lumMod val="50000"/>
                  <a:lumOff val="50000"/>
                </a:schemeClr>
              </a:solidFill>
              <a:latin typeface="+mn-lt"/>
            </a:endParaRPr>
          </a:p>
        </p:txBody>
      </p:sp>
      <p:sp>
        <p:nvSpPr>
          <p:cNvPr id="2" name="Textfeld 1"/>
          <p:cNvSpPr txBox="1"/>
          <p:nvPr/>
        </p:nvSpPr>
        <p:spPr>
          <a:xfrm>
            <a:off x="6228184" y="5195629"/>
            <a:ext cx="1944216" cy="276999"/>
          </a:xfrm>
          <a:prstGeom prst="rect">
            <a:avLst/>
          </a:prstGeom>
          <a:noFill/>
        </p:spPr>
        <p:txBody>
          <a:bodyPr wrap="square" rtlCol="0">
            <a:spAutoFit/>
          </a:bodyPr>
          <a:lstStyle/>
          <a:p>
            <a:r>
              <a:rPr lang="de-CH" sz="1200" dirty="0" smtClean="0">
                <a:latin typeface="+mn-lt"/>
              </a:rPr>
              <a:t>«Bildung Schweiz», 4 / 2008</a:t>
            </a:r>
            <a:endParaRPr lang="de-CH" sz="1200" dirty="0">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hteck 102"/>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06" name="Rechteck 105"/>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3" name="Titel 1"/>
          <p:cNvSpPr txBox="1">
            <a:spLocks/>
          </p:cNvSpPr>
          <p:nvPr/>
        </p:nvSpPr>
        <p:spPr>
          <a:xfrm>
            <a:off x="363538" y="6357938"/>
            <a:ext cx="248027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1639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16394" name="Textfeld 7"/>
          <p:cNvSpPr txBox="1">
            <a:spLocks noChangeArrowheads="1"/>
          </p:cNvSpPr>
          <p:nvPr/>
        </p:nvSpPr>
        <p:spPr bwMode="auto">
          <a:xfrm>
            <a:off x="357188" y="642938"/>
            <a:ext cx="714375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Calibri" pitchFamily="34" charset="0"/>
              </a:rPr>
              <a:t>Zum Thema</a:t>
            </a:r>
            <a:endParaRPr lang="de-CH" sz="2000" b="1" dirty="0">
              <a:latin typeface="Calibri" pitchFamily="34" charset="0"/>
            </a:endParaRPr>
          </a:p>
        </p:txBody>
      </p:sp>
      <p:sp>
        <p:nvSpPr>
          <p:cNvPr id="100"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dirty="0" smtClean="0">
                <a:latin typeface="Calibri" pitchFamily="34" charset="0"/>
                <a:ea typeface="+mj-ea"/>
              </a:rPr>
              <a:t>02</a:t>
            </a:r>
            <a:endParaRPr lang="de-CH" sz="1200" b="1" dirty="0">
              <a:latin typeface="Calibri" pitchFamily="34" charset="0"/>
              <a:ea typeface="+mj-ea"/>
            </a:endParaRPr>
          </a:p>
        </p:txBody>
      </p:sp>
      <p:pic>
        <p:nvPicPr>
          <p:cNvPr id="2050"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767237" y="774716"/>
            <a:ext cx="7163730" cy="34812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1" name="Textfeld 10"/>
          <p:cNvSpPr txBox="1"/>
          <p:nvPr/>
        </p:nvSpPr>
        <p:spPr>
          <a:xfrm>
            <a:off x="7288334" y="4366845"/>
            <a:ext cx="1800200" cy="646331"/>
          </a:xfrm>
          <a:prstGeom prst="rect">
            <a:avLst/>
          </a:prstGeom>
          <a:noFill/>
        </p:spPr>
        <p:txBody>
          <a:bodyPr wrap="square" rtlCol="0">
            <a:spAutoFit/>
          </a:bodyPr>
          <a:lstStyle/>
          <a:p>
            <a:r>
              <a:rPr lang="de-CH" sz="1200" dirty="0" smtClean="0">
                <a:latin typeface="+mn-lt"/>
              </a:rPr>
              <a:t>Stellungnahme LCH: «Notmassnahmen bei Lehrermangel», Juli 2010</a:t>
            </a:r>
            <a:endParaRPr lang="de-CH" sz="1200" dirty="0">
              <a:latin typeface="+mn-lt"/>
            </a:endParaRPr>
          </a:p>
        </p:txBody>
      </p:sp>
    </p:spTree>
    <p:extLst>
      <p:ext uri="{BB962C8B-B14F-4D97-AF65-F5344CB8AC3E}">
        <p14:creationId xmlns="" xmlns:p14="http://schemas.microsoft.com/office/powerpoint/2010/main" val="38097411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hteck 102"/>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06" name="Rechteck 105"/>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3" name="Titel 1"/>
          <p:cNvSpPr txBox="1">
            <a:spLocks/>
          </p:cNvSpPr>
          <p:nvPr/>
        </p:nvSpPr>
        <p:spPr>
          <a:xfrm>
            <a:off x="363538" y="6357938"/>
            <a:ext cx="248027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1639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16394" name="Textfeld 7"/>
          <p:cNvSpPr txBox="1">
            <a:spLocks noChangeArrowheads="1"/>
          </p:cNvSpPr>
          <p:nvPr/>
        </p:nvSpPr>
        <p:spPr bwMode="auto">
          <a:xfrm>
            <a:off x="357188" y="642938"/>
            <a:ext cx="714375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Calibri" pitchFamily="34" charset="0"/>
              </a:rPr>
              <a:t>Die Ursprünge</a:t>
            </a:r>
            <a:endParaRPr lang="de-CH" sz="2000" b="1" dirty="0">
              <a:latin typeface="Calibri" pitchFamily="34" charset="0"/>
            </a:endParaRPr>
          </a:p>
        </p:txBody>
      </p:sp>
      <p:sp>
        <p:nvSpPr>
          <p:cNvPr id="100"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dirty="0" smtClean="0">
                <a:latin typeface="Calibri" pitchFamily="34" charset="0"/>
                <a:ea typeface="+mj-ea"/>
              </a:rPr>
              <a:t>03</a:t>
            </a:r>
            <a:endParaRPr lang="de-CH" sz="1200" b="1" dirty="0">
              <a:latin typeface="Calibri" pitchFamily="34" charset="0"/>
              <a:ea typeface="+mj-ea"/>
            </a:endParaRPr>
          </a:p>
        </p:txBody>
      </p:sp>
      <p:sp>
        <p:nvSpPr>
          <p:cNvPr id="11" name="Textfeld 10"/>
          <p:cNvSpPr txBox="1"/>
          <p:nvPr/>
        </p:nvSpPr>
        <p:spPr>
          <a:xfrm>
            <a:off x="6156176" y="5520831"/>
            <a:ext cx="1800200" cy="276999"/>
          </a:xfrm>
          <a:prstGeom prst="rect">
            <a:avLst/>
          </a:prstGeom>
          <a:noFill/>
        </p:spPr>
        <p:txBody>
          <a:bodyPr wrap="square" rtlCol="0">
            <a:spAutoFit/>
          </a:bodyPr>
          <a:lstStyle/>
          <a:p>
            <a:r>
              <a:rPr lang="de-CH" sz="1200" dirty="0" err="1" smtClean="0">
                <a:latin typeface="+mn-lt"/>
              </a:rPr>
              <a:t>Notker</a:t>
            </a:r>
            <a:r>
              <a:rPr lang="de-CH" sz="1200" dirty="0" smtClean="0">
                <a:latin typeface="+mn-lt"/>
              </a:rPr>
              <a:t> </a:t>
            </a:r>
            <a:r>
              <a:rPr lang="de-CH" sz="1200" dirty="0" err="1" smtClean="0">
                <a:latin typeface="+mn-lt"/>
              </a:rPr>
              <a:t>Balbulus</a:t>
            </a:r>
            <a:endParaRPr lang="de-CH" sz="1200" dirty="0">
              <a:latin typeface="+mn-lt"/>
            </a:endParaRPr>
          </a:p>
        </p:txBody>
      </p:sp>
      <p:pic>
        <p:nvPicPr>
          <p:cNvPr id="3074" name="Picture 2" descr="http://www.tagblatt.ch/storage/pic/tbnews/tbhb/tb-zw/433839_1_xio-fcmsimage-20100208010123-006017-4b6f545306833.tbhb_20100208_3fina_h5.jpg">
            <a:hlinkClick r:id="rId3"/>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123728" y="764704"/>
            <a:ext cx="3845988" cy="498006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7196087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hteck 102"/>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06" name="Rechteck 105"/>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3" name="Titel 1"/>
          <p:cNvSpPr txBox="1">
            <a:spLocks/>
          </p:cNvSpPr>
          <p:nvPr/>
        </p:nvSpPr>
        <p:spPr>
          <a:xfrm>
            <a:off x="363538" y="6357938"/>
            <a:ext cx="248027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1639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16394" name="Textfeld 7"/>
          <p:cNvSpPr txBox="1">
            <a:spLocks noChangeArrowheads="1"/>
          </p:cNvSpPr>
          <p:nvPr/>
        </p:nvSpPr>
        <p:spPr bwMode="auto">
          <a:xfrm>
            <a:off x="357188" y="642938"/>
            <a:ext cx="714375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Calibri" pitchFamily="34" charset="0"/>
              </a:rPr>
              <a:t>Die Ursprünge</a:t>
            </a:r>
            <a:endParaRPr lang="de-CH" sz="2000" b="1" dirty="0">
              <a:latin typeface="Calibri" pitchFamily="34" charset="0"/>
            </a:endParaRPr>
          </a:p>
        </p:txBody>
      </p:sp>
      <p:sp>
        <p:nvSpPr>
          <p:cNvPr id="100"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dirty="0" smtClean="0">
                <a:latin typeface="Calibri" pitchFamily="34" charset="0"/>
                <a:ea typeface="+mj-ea"/>
              </a:rPr>
              <a:t>04</a:t>
            </a:r>
            <a:endParaRPr lang="de-CH" sz="1200" b="1" dirty="0">
              <a:latin typeface="Calibri" pitchFamily="34" charset="0"/>
              <a:ea typeface="+mj-ea"/>
            </a:endParaRPr>
          </a:p>
        </p:txBody>
      </p:sp>
      <p:sp>
        <p:nvSpPr>
          <p:cNvPr id="11" name="Textfeld 10"/>
          <p:cNvSpPr txBox="1"/>
          <p:nvPr/>
        </p:nvSpPr>
        <p:spPr>
          <a:xfrm>
            <a:off x="5459968" y="3216575"/>
            <a:ext cx="2568416" cy="276999"/>
          </a:xfrm>
          <a:prstGeom prst="rect">
            <a:avLst/>
          </a:prstGeom>
          <a:noFill/>
        </p:spPr>
        <p:txBody>
          <a:bodyPr wrap="square" rtlCol="0">
            <a:spAutoFit/>
          </a:bodyPr>
          <a:lstStyle/>
          <a:p>
            <a:r>
              <a:rPr lang="de-CH" sz="1200" dirty="0" smtClean="0">
                <a:latin typeface="+mn-lt"/>
              </a:rPr>
              <a:t>Aus: «Zürcher Verfassungsgeschichte»</a:t>
            </a:r>
            <a:endParaRPr lang="de-CH" sz="1200" dirty="0">
              <a:latin typeface="+mn-lt"/>
            </a:endParaRPr>
          </a:p>
        </p:txBody>
      </p:sp>
      <p:sp>
        <p:nvSpPr>
          <p:cNvPr id="2" name="Textfeld 1"/>
          <p:cNvSpPr txBox="1"/>
          <p:nvPr/>
        </p:nvSpPr>
        <p:spPr>
          <a:xfrm>
            <a:off x="2123728" y="677828"/>
            <a:ext cx="3312368" cy="3416320"/>
          </a:xfrm>
          <a:prstGeom prst="rect">
            <a:avLst/>
          </a:prstGeom>
          <a:noFill/>
        </p:spPr>
        <p:txBody>
          <a:bodyPr wrap="square" rtlCol="0">
            <a:spAutoFit/>
          </a:bodyPr>
          <a:lstStyle/>
          <a:p>
            <a:r>
              <a:rPr lang="de-CH" dirty="0">
                <a:latin typeface="+mn-lt"/>
              </a:rPr>
              <a:t>1912 wurde sogar im Gesetz festgehalten: </a:t>
            </a:r>
            <a:r>
              <a:rPr lang="de-CH" dirty="0" smtClean="0">
                <a:latin typeface="+mn-lt"/>
              </a:rPr>
              <a:t>«Primar- </a:t>
            </a:r>
            <a:r>
              <a:rPr lang="de-CH" dirty="0">
                <a:latin typeface="+mn-lt"/>
              </a:rPr>
              <a:t>und Sekundarschullehrerinnen, die sich verheiraten, haben vor dem Abschluss der Ehe von ihrem Amte zurückzutreten</a:t>
            </a:r>
            <a:r>
              <a:rPr lang="de-CH" dirty="0" smtClean="0">
                <a:latin typeface="+mn-lt"/>
              </a:rPr>
              <a:t>.». </a:t>
            </a:r>
            <a:r>
              <a:rPr lang="de-CH" dirty="0">
                <a:latin typeface="+mn-lt"/>
              </a:rPr>
              <a:t>Dieses so genannte Lehrerinnenzölibat wurde von den </a:t>
            </a:r>
            <a:r>
              <a:rPr lang="de-CH" dirty="0" err="1" smtClean="0">
                <a:latin typeface="+mn-lt"/>
              </a:rPr>
              <a:t>Frauenor-ganisationen</a:t>
            </a:r>
            <a:r>
              <a:rPr lang="de-CH" dirty="0" smtClean="0">
                <a:latin typeface="+mn-lt"/>
              </a:rPr>
              <a:t> </a:t>
            </a:r>
            <a:r>
              <a:rPr lang="de-CH" dirty="0">
                <a:latin typeface="+mn-lt"/>
              </a:rPr>
              <a:t>häufig angegriffen, aber erst 1962 aufgehoben! </a:t>
            </a:r>
            <a:br>
              <a:rPr lang="de-CH" dirty="0">
                <a:latin typeface="+mn-lt"/>
              </a:rPr>
            </a:br>
            <a:r>
              <a:rPr lang="de-CH" b="1" dirty="0">
                <a:latin typeface="+mn-lt"/>
              </a:rPr>
              <a:t/>
            </a:r>
            <a:br>
              <a:rPr lang="de-CH" b="1" dirty="0">
                <a:latin typeface="+mn-lt"/>
              </a:rPr>
            </a:br>
            <a:endParaRPr lang="de-CH" dirty="0">
              <a:latin typeface="+mn-lt"/>
            </a:endParaRPr>
          </a:p>
        </p:txBody>
      </p:sp>
    </p:spTree>
    <p:extLst>
      <p:ext uri="{BB962C8B-B14F-4D97-AF65-F5344CB8AC3E}">
        <p14:creationId xmlns="" xmlns:p14="http://schemas.microsoft.com/office/powerpoint/2010/main" val="42383931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hteck 102"/>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06" name="Rechteck 105"/>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3" name="Titel 1"/>
          <p:cNvSpPr txBox="1">
            <a:spLocks/>
          </p:cNvSpPr>
          <p:nvPr/>
        </p:nvSpPr>
        <p:spPr>
          <a:xfrm>
            <a:off x="363538" y="6357938"/>
            <a:ext cx="248027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1639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16394" name="Textfeld 7"/>
          <p:cNvSpPr txBox="1">
            <a:spLocks noChangeArrowheads="1"/>
          </p:cNvSpPr>
          <p:nvPr/>
        </p:nvSpPr>
        <p:spPr bwMode="auto">
          <a:xfrm>
            <a:off x="357188" y="642938"/>
            <a:ext cx="7143750"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Calibri" pitchFamily="34" charset="0"/>
              </a:rPr>
              <a:t>Die ersten</a:t>
            </a:r>
          </a:p>
          <a:p>
            <a:pPr eaLnBrk="1" hangingPunct="1"/>
            <a:r>
              <a:rPr lang="de-CH" sz="2000" b="1" dirty="0" smtClean="0">
                <a:latin typeface="Calibri" pitchFamily="34" charset="0"/>
              </a:rPr>
              <a:t>Diesseitigen</a:t>
            </a:r>
            <a:endParaRPr lang="de-CH" sz="2000" b="1" dirty="0">
              <a:latin typeface="Calibri" pitchFamily="34" charset="0"/>
            </a:endParaRPr>
          </a:p>
        </p:txBody>
      </p:sp>
      <p:sp>
        <p:nvSpPr>
          <p:cNvPr id="100"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dirty="0" smtClean="0">
                <a:latin typeface="Calibri" pitchFamily="34" charset="0"/>
                <a:ea typeface="+mj-ea"/>
              </a:rPr>
              <a:t>05</a:t>
            </a:r>
            <a:endParaRPr lang="de-CH" sz="1200" b="1" dirty="0">
              <a:latin typeface="Calibri" pitchFamily="34" charset="0"/>
              <a:ea typeface="+mj-ea"/>
            </a:endParaRPr>
          </a:p>
        </p:txBody>
      </p:sp>
      <p:sp>
        <p:nvSpPr>
          <p:cNvPr id="11" name="Textfeld 10"/>
          <p:cNvSpPr txBox="1"/>
          <p:nvPr/>
        </p:nvSpPr>
        <p:spPr>
          <a:xfrm>
            <a:off x="7364596" y="4653136"/>
            <a:ext cx="1383868" cy="830997"/>
          </a:xfrm>
          <a:prstGeom prst="rect">
            <a:avLst/>
          </a:prstGeom>
          <a:noFill/>
        </p:spPr>
        <p:txBody>
          <a:bodyPr wrap="square" rtlCol="0">
            <a:spAutoFit/>
          </a:bodyPr>
          <a:lstStyle/>
          <a:p>
            <a:r>
              <a:rPr lang="de-CH" sz="1200" dirty="0" smtClean="0">
                <a:latin typeface="+mn-lt"/>
              </a:rPr>
              <a:t>Hans Holbein d. J.: Reklameschild für eine Schule in Basel, 1516</a:t>
            </a:r>
            <a:endParaRPr lang="de-CH" sz="1200" dirty="0">
              <a:latin typeface="+mn-lt"/>
            </a:endParaRPr>
          </a:p>
        </p:txBody>
      </p:sp>
      <p:pic>
        <p:nvPicPr>
          <p:cNvPr id="4098" name="Picture 2" descr="Datei:Hans Holbein d. J. 015.jpg">
            <a:hlinkClick r:id="rId3"/>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854544" y="787006"/>
            <a:ext cx="5438044" cy="460851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782058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hteck 102"/>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06" name="Rechteck 105"/>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3" name="Titel 1"/>
          <p:cNvSpPr txBox="1">
            <a:spLocks/>
          </p:cNvSpPr>
          <p:nvPr/>
        </p:nvSpPr>
        <p:spPr>
          <a:xfrm>
            <a:off x="363538" y="6357938"/>
            <a:ext cx="248027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1639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16394" name="Textfeld 7"/>
          <p:cNvSpPr txBox="1">
            <a:spLocks noChangeArrowheads="1"/>
          </p:cNvSpPr>
          <p:nvPr/>
        </p:nvSpPr>
        <p:spPr bwMode="auto">
          <a:xfrm>
            <a:off x="357188" y="642938"/>
            <a:ext cx="7143750" cy="13234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Calibri" pitchFamily="34" charset="0"/>
              </a:rPr>
              <a:t>Der </a:t>
            </a:r>
          </a:p>
          <a:p>
            <a:pPr eaLnBrk="1" hangingPunct="1"/>
            <a:r>
              <a:rPr lang="de-CH" sz="2000" b="1" dirty="0" smtClean="0">
                <a:latin typeface="Calibri" pitchFamily="34" charset="0"/>
              </a:rPr>
              <a:t>verlängerte</a:t>
            </a:r>
          </a:p>
          <a:p>
            <a:pPr eaLnBrk="1" hangingPunct="1"/>
            <a:r>
              <a:rPr lang="de-CH" sz="2000" b="1" dirty="0" smtClean="0">
                <a:latin typeface="Calibri" pitchFamily="34" charset="0"/>
              </a:rPr>
              <a:t>Arm des</a:t>
            </a:r>
          </a:p>
          <a:p>
            <a:pPr eaLnBrk="1" hangingPunct="1"/>
            <a:r>
              <a:rPr lang="de-CH" sz="2000" b="1" dirty="0" smtClean="0">
                <a:latin typeface="Calibri" pitchFamily="34" charset="0"/>
              </a:rPr>
              <a:t>Staats</a:t>
            </a:r>
          </a:p>
        </p:txBody>
      </p:sp>
      <p:sp>
        <p:nvSpPr>
          <p:cNvPr id="100"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dirty="0" smtClean="0">
                <a:latin typeface="Calibri" pitchFamily="34" charset="0"/>
                <a:ea typeface="+mj-ea"/>
              </a:rPr>
              <a:t>06</a:t>
            </a:r>
            <a:endParaRPr lang="de-CH" sz="1200" b="1" dirty="0">
              <a:latin typeface="Calibri" pitchFamily="34" charset="0"/>
              <a:ea typeface="+mj-ea"/>
            </a:endParaRPr>
          </a:p>
        </p:txBody>
      </p:sp>
      <p:pic>
        <p:nvPicPr>
          <p:cNvPr id="614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835696" y="764704"/>
            <a:ext cx="6252050" cy="53286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913775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hteck 102"/>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06" name="Rechteck 105"/>
          <p:cNvSpPr/>
          <p:nvPr/>
        </p:nvSpPr>
        <p:spPr>
          <a:xfrm>
            <a:off x="-7434" y="6301388"/>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3" name="Titel 1"/>
          <p:cNvSpPr txBox="1">
            <a:spLocks/>
          </p:cNvSpPr>
          <p:nvPr/>
        </p:nvSpPr>
        <p:spPr>
          <a:xfrm>
            <a:off x="363538" y="6357938"/>
            <a:ext cx="248027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1639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16394" name="Textfeld 7"/>
          <p:cNvSpPr txBox="1">
            <a:spLocks noChangeArrowheads="1"/>
          </p:cNvSpPr>
          <p:nvPr/>
        </p:nvSpPr>
        <p:spPr bwMode="auto">
          <a:xfrm>
            <a:off x="357188" y="642938"/>
            <a:ext cx="1478508"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Calibri" pitchFamily="34" charset="0"/>
              </a:rPr>
              <a:t>Und </a:t>
            </a:r>
            <a:r>
              <a:rPr lang="de-CH" sz="2000" b="1" dirty="0" smtClean="0">
                <a:latin typeface="Calibri" pitchFamily="34" charset="0"/>
              </a:rPr>
              <a:t>jetzt?</a:t>
            </a:r>
            <a:endParaRPr lang="de-CH" sz="2000" b="1" dirty="0" smtClean="0">
              <a:latin typeface="Calibri" pitchFamily="34" charset="0"/>
            </a:endParaRPr>
          </a:p>
          <a:p>
            <a:pPr eaLnBrk="1" hangingPunct="1"/>
            <a:endParaRPr lang="de-CH" sz="2000" b="1" dirty="0" smtClean="0">
              <a:latin typeface="Calibri" pitchFamily="34" charset="0"/>
            </a:endParaRPr>
          </a:p>
        </p:txBody>
      </p:sp>
      <p:sp>
        <p:nvSpPr>
          <p:cNvPr id="100"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dirty="0" smtClean="0">
                <a:latin typeface="Calibri" pitchFamily="34" charset="0"/>
                <a:ea typeface="+mj-ea"/>
              </a:rPr>
              <a:t>07</a:t>
            </a:r>
            <a:endParaRPr lang="de-CH" sz="1200" b="1" dirty="0">
              <a:latin typeface="Calibri" pitchFamily="34" charset="0"/>
              <a:ea typeface="+mj-ea"/>
            </a:endParaRPr>
          </a:p>
        </p:txBody>
      </p:sp>
      <p:sp>
        <p:nvSpPr>
          <p:cNvPr id="9" name="Textfeld 8"/>
          <p:cNvSpPr txBox="1"/>
          <p:nvPr/>
        </p:nvSpPr>
        <p:spPr>
          <a:xfrm>
            <a:off x="2123728" y="670394"/>
            <a:ext cx="5256584" cy="4524315"/>
          </a:xfrm>
          <a:prstGeom prst="rect">
            <a:avLst/>
          </a:prstGeom>
          <a:noFill/>
        </p:spPr>
        <p:txBody>
          <a:bodyPr wrap="square" rtlCol="0">
            <a:spAutoFit/>
          </a:bodyPr>
          <a:lstStyle/>
          <a:p>
            <a:r>
              <a:rPr lang="de-CH" dirty="0" smtClean="0">
                <a:latin typeface="+mn-lt"/>
              </a:rPr>
              <a:t>Politische Forderungen</a:t>
            </a:r>
            <a:endParaRPr lang="de-CH" dirty="0" smtClean="0">
              <a:latin typeface="+mn-lt"/>
            </a:endParaRPr>
          </a:p>
          <a:p>
            <a:pPr marL="285750" indent="-285750">
              <a:buFont typeface="Arial" pitchFamily="34" charset="0"/>
              <a:buChar char="•"/>
            </a:pPr>
            <a:endParaRPr lang="de-CH" dirty="0">
              <a:latin typeface="+mn-lt"/>
            </a:endParaRPr>
          </a:p>
          <a:p>
            <a:pPr marL="285750" indent="-285750">
              <a:buFont typeface="Arial" pitchFamily="34" charset="0"/>
              <a:buChar char="•"/>
            </a:pPr>
            <a:r>
              <a:rPr lang="de-CH" dirty="0" smtClean="0">
                <a:latin typeface="+mn-lt"/>
              </a:rPr>
              <a:t>Klassenlehrersystem in der ganzen Volksschule</a:t>
            </a:r>
          </a:p>
          <a:p>
            <a:pPr marL="285750" indent="-285750">
              <a:buFont typeface="Arial" pitchFamily="34" charset="0"/>
              <a:buChar char="•"/>
            </a:pPr>
            <a:r>
              <a:rPr lang="de-CH" dirty="0" smtClean="0">
                <a:latin typeface="+mn-lt"/>
              </a:rPr>
              <a:t>Leistung, Disziplin und Ordnung als wichtigste Ziele</a:t>
            </a:r>
          </a:p>
          <a:p>
            <a:pPr marL="285750" indent="-285750">
              <a:buFont typeface="Arial" pitchFamily="34" charset="0"/>
              <a:buChar char="•"/>
            </a:pPr>
            <a:r>
              <a:rPr lang="de-CH" dirty="0" smtClean="0">
                <a:latin typeface="+mn-lt"/>
              </a:rPr>
              <a:t>Lesen, Schreiben und Rechnen als vorrangige Grundfertigkeiten</a:t>
            </a:r>
          </a:p>
          <a:p>
            <a:pPr marL="285750" indent="-285750">
              <a:buFont typeface="Arial" pitchFamily="34" charset="0"/>
              <a:buChar char="•"/>
            </a:pPr>
            <a:r>
              <a:rPr lang="de-CH" dirty="0" smtClean="0">
                <a:latin typeface="+mn-lt"/>
              </a:rPr>
              <a:t>Notengebung auf allen Stufen</a:t>
            </a:r>
          </a:p>
          <a:p>
            <a:pPr marL="285750" indent="-285750">
              <a:buFont typeface="Arial" pitchFamily="34" charset="0"/>
              <a:buChar char="•"/>
            </a:pPr>
            <a:r>
              <a:rPr lang="de-CH" dirty="0" smtClean="0">
                <a:latin typeface="+mn-lt"/>
              </a:rPr>
              <a:t>Sonderklassen</a:t>
            </a:r>
          </a:p>
          <a:p>
            <a:pPr marL="285750" indent="-285750">
              <a:buFont typeface="Arial" pitchFamily="34" charset="0"/>
              <a:buChar char="•"/>
            </a:pPr>
            <a:r>
              <a:rPr lang="de-CH" dirty="0" smtClean="0">
                <a:latin typeface="+mn-lt"/>
              </a:rPr>
              <a:t>Obligatorische Aufnahmeprüfungen in die </a:t>
            </a:r>
            <a:r>
              <a:rPr lang="de-CH" dirty="0" smtClean="0">
                <a:latin typeface="+mn-lt"/>
              </a:rPr>
              <a:t>Mittelschule</a:t>
            </a:r>
          </a:p>
          <a:p>
            <a:pPr marL="285750" indent="-285750">
              <a:buFont typeface="Arial" pitchFamily="34" charset="0"/>
              <a:buChar char="•"/>
            </a:pPr>
            <a:endParaRPr lang="de-CH" dirty="0" smtClean="0">
              <a:latin typeface="+mn-lt"/>
            </a:endParaRPr>
          </a:p>
          <a:p>
            <a:pPr marL="285750" indent="-285750">
              <a:buFont typeface="Arial" pitchFamily="34" charset="0"/>
              <a:buChar char="•"/>
            </a:pPr>
            <a:r>
              <a:rPr lang="de-CH" dirty="0" smtClean="0">
                <a:latin typeface="+mn-lt"/>
              </a:rPr>
              <a:t>Forderungen LCH</a:t>
            </a:r>
          </a:p>
          <a:p>
            <a:pPr marL="285750" indent="-285750"/>
            <a:r>
              <a:rPr lang="de-CH" dirty="0" smtClean="0">
                <a:latin typeface="+mn-lt"/>
              </a:rPr>
              <a:t>-     Ende </a:t>
            </a:r>
            <a:r>
              <a:rPr lang="de-CH" dirty="0" err="1" smtClean="0">
                <a:latin typeface="+mn-lt"/>
              </a:rPr>
              <a:t>mission</a:t>
            </a:r>
            <a:r>
              <a:rPr lang="de-CH" dirty="0" smtClean="0">
                <a:latin typeface="+mn-lt"/>
              </a:rPr>
              <a:t> </a:t>
            </a:r>
            <a:r>
              <a:rPr lang="de-CH" dirty="0" err="1" smtClean="0">
                <a:latin typeface="+mn-lt"/>
              </a:rPr>
              <a:t>impossible</a:t>
            </a:r>
            <a:endParaRPr lang="de-CH" dirty="0" smtClean="0">
              <a:latin typeface="+mn-lt"/>
            </a:endParaRPr>
          </a:p>
          <a:p>
            <a:pPr marL="285750" indent="-285750">
              <a:buFontTx/>
              <a:buChar char="-"/>
            </a:pPr>
            <a:r>
              <a:rPr lang="de-CH" dirty="0" smtClean="0">
                <a:latin typeface="+mn-lt"/>
              </a:rPr>
              <a:t>In die Bildung investieren</a:t>
            </a:r>
          </a:p>
          <a:p>
            <a:pPr marL="285750" indent="-285750">
              <a:buFontTx/>
              <a:buChar char="-"/>
            </a:pPr>
            <a:r>
              <a:rPr lang="de-CH" dirty="0" smtClean="0">
                <a:latin typeface="+mn-lt"/>
              </a:rPr>
              <a:t>Die Besten für den Lehrberuf gewinnen</a:t>
            </a:r>
          </a:p>
          <a:p>
            <a:pPr marL="285750" indent="-285750">
              <a:buFontTx/>
              <a:buChar char="-"/>
            </a:pPr>
            <a:r>
              <a:rPr lang="de-CH" dirty="0" smtClean="0">
                <a:latin typeface="+mn-lt"/>
              </a:rPr>
              <a:t>Die Profis respektieren</a:t>
            </a:r>
          </a:p>
        </p:txBody>
      </p:sp>
    </p:spTree>
    <p:extLst>
      <p:ext uri="{BB962C8B-B14F-4D97-AF65-F5344CB8AC3E}">
        <p14:creationId xmlns="" xmlns:p14="http://schemas.microsoft.com/office/powerpoint/2010/main" val="22459679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hteck 102"/>
          <p:cNvSpPr/>
          <p:nvPr/>
        </p:nvSpPr>
        <p:spPr>
          <a:xfrm>
            <a:off x="-7434" y="0"/>
            <a:ext cx="9162000" cy="571480"/>
          </a:xfrm>
          <a:prstGeom prst="rect">
            <a:avLst/>
          </a:prstGeom>
          <a:gradFill>
            <a:gsLst>
              <a:gs pos="0">
                <a:schemeClr val="bg1">
                  <a:lumMod val="50000"/>
                </a:schemeClr>
              </a:gs>
              <a:gs pos="50000">
                <a:schemeClr val="bg1">
                  <a:lumMod val="75000"/>
                </a:schemeClr>
              </a:gs>
              <a:gs pos="100000">
                <a:schemeClr val="bg1">
                  <a:lumMod val="85000"/>
                </a:schemeClr>
              </a:gs>
            </a:gsLst>
            <a:lin ang="6600000" scaled="0"/>
          </a:gra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CH"/>
          </a:p>
        </p:txBody>
      </p:sp>
      <p:sp>
        <p:nvSpPr>
          <p:cNvPr id="13" name="Titel 1"/>
          <p:cNvSpPr txBox="1">
            <a:spLocks/>
          </p:cNvSpPr>
          <p:nvPr/>
        </p:nvSpPr>
        <p:spPr>
          <a:xfrm>
            <a:off x="363538" y="6357938"/>
            <a:ext cx="2480270" cy="441325"/>
          </a:xfrm>
          <a:prstGeom prst="rect">
            <a:avLst/>
          </a:prstGeom>
          <a:ln>
            <a:noFill/>
          </a:ln>
        </p:spPr>
        <p:txBody>
          <a:bodyPr anchor="ctr">
            <a:normAutofit/>
          </a:bodyPr>
          <a:lstStyle/>
          <a:p>
            <a:pPr fontAlgn="auto">
              <a:spcAft>
                <a:spcPts val="0"/>
              </a:spcAft>
              <a:defRPr/>
            </a:pPr>
            <a:r>
              <a:rPr lang="de-CH" sz="1200" b="1" dirty="0">
                <a:latin typeface="Calibri" pitchFamily="34" charset="0"/>
                <a:ea typeface="+mj-ea"/>
              </a:rPr>
              <a:t>Prof. Dr. Iwan Rickenbacher</a:t>
            </a:r>
          </a:p>
        </p:txBody>
      </p:sp>
      <p:sp>
        <p:nvSpPr>
          <p:cNvPr id="16393" name="Titel 1"/>
          <p:cNvSpPr>
            <a:spLocks noGrp="1"/>
          </p:cNvSpPr>
          <p:nvPr>
            <p:ph type="ctrTitle"/>
          </p:nvPr>
        </p:nvSpPr>
        <p:spPr>
          <a:xfrm>
            <a:off x="363538" y="71438"/>
            <a:ext cx="7772400" cy="441325"/>
          </a:xfrm>
        </p:spPr>
        <p:txBody>
          <a:bodyPr/>
          <a:lstStyle/>
          <a:p>
            <a:pPr algn="l" eaLnBrk="1" hangingPunct="1"/>
            <a:r>
              <a:rPr lang="de-CH" sz="1200" b="1" dirty="0" smtClean="0">
                <a:cs typeface="Arial" pitchFamily="34" charset="0"/>
              </a:rPr>
              <a:t>Wie Lehrpersonen wahrgenommen werden</a:t>
            </a:r>
          </a:p>
        </p:txBody>
      </p:sp>
      <p:sp>
        <p:nvSpPr>
          <p:cNvPr id="16394" name="Textfeld 7"/>
          <p:cNvSpPr txBox="1">
            <a:spLocks noChangeArrowheads="1"/>
          </p:cNvSpPr>
          <p:nvPr/>
        </p:nvSpPr>
        <p:spPr bwMode="auto">
          <a:xfrm>
            <a:off x="357188" y="620688"/>
            <a:ext cx="3566740" cy="73013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449263" indent="-449263"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CH" sz="2000" b="1" dirty="0" smtClean="0">
                <a:latin typeface="Calibri" pitchFamily="34" charset="0"/>
              </a:rPr>
              <a:t> </a:t>
            </a:r>
            <a:endParaRPr lang="de-CH" sz="2000" b="1" dirty="0" smtClean="0">
              <a:latin typeface="Calibri" pitchFamily="34" charset="0"/>
            </a:endParaRPr>
          </a:p>
          <a:p>
            <a:pPr eaLnBrk="1" hangingPunct="1"/>
            <a:endParaRPr lang="de-CH" sz="2000" b="1" dirty="0" smtClean="0">
              <a:latin typeface="Calibri" pitchFamily="34" charset="0"/>
            </a:endParaRPr>
          </a:p>
        </p:txBody>
      </p:sp>
      <p:sp>
        <p:nvSpPr>
          <p:cNvPr id="100" name="Titel 1"/>
          <p:cNvSpPr txBox="1">
            <a:spLocks/>
          </p:cNvSpPr>
          <p:nvPr/>
        </p:nvSpPr>
        <p:spPr>
          <a:xfrm>
            <a:off x="8676456" y="6357183"/>
            <a:ext cx="464046" cy="441325"/>
          </a:xfrm>
          <a:prstGeom prst="rect">
            <a:avLst/>
          </a:prstGeom>
          <a:ln>
            <a:noFill/>
          </a:ln>
        </p:spPr>
        <p:txBody>
          <a:bodyPr anchor="ctr">
            <a:normAutofit/>
          </a:bodyPr>
          <a:lstStyle/>
          <a:p>
            <a:pPr fontAlgn="auto">
              <a:spcAft>
                <a:spcPts val="0"/>
              </a:spcAft>
              <a:defRPr/>
            </a:pPr>
            <a:r>
              <a:rPr lang="de-CH" sz="1200" b="1" dirty="0" smtClean="0">
                <a:latin typeface="Calibri" pitchFamily="34" charset="0"/>
                <a:ea typeface="+mj-ea"/>
              </a:rPr>
              <a:t>08</a:t>
            </a:r>
            <a:endParaRPr lang="de-CH" sz="1200" b="1" dirty="0">
              <a:latin typeface="Calibri" pitchFamily="34" charset="0"/>
              <a:ea typeface="+mj-ea"/>
            </a:endParaRPr>
          </a:p>
        </p:txBody>
      </p:sp>
      <p:sp>
        <p:nvSpPr>
          <p:cNvPr id="9" name="Textfeld 8"/>
          <p:cNvSpPr txBox="1"/>
          <p:nvPr/>
        </p:nvSpPr>
        <p:spPr>
          <a:xfrm>
            <a:off x="2123728" y="670394"/>
            <a:ext cx="5256584" cy="4524315"/>
          </a:xfrm>
          <a:prstGeom prst="rect">
            <a:avLst/>
          </a:prstGeom>
          <a:noFill/>
        </p:spPr>
        <p:txBody>
          <a:bodyPr wrap="square" rtlCol="0">
            <a:spAutoFit/>
          </a:bodyPr>
          <a:lstStyle/>
          <a:p>
            <a:endParaRPr lang="de-CH" b="1" dirty="0" smtClean="0">
              <a:latin typeface="+mn-lt"/>
            </a:endParaRPr>
          </a:p>
          <a:p>
            <a:pPr marL="285750" indent="-285750">
              <a:buFont typeface="Arial" pitchFamily="34" charset="0"/>
              <a:buChar char="•"/>
            </a:pPr>
            <a:endParaRPr lang="de-CH" b="1" dirty="0">
              <a:latin typeface="+mn-lt"/>
            </a:endParaRPr>
          </a:p>
          <a:p>
            <a:pPr marL="285750" indent="-285750"/>
            <a:r>
              <a:rPr lang="de-CH" b="1" dirty="0" smtClean="0">
                <a:latin typeface="+mn-lt"/>
              </a:rPr>
              <a:t>Und die Lehrerbildung?</a:t>
            </a:r>
          </a:p>
          <a:p>
            <a:pPr marL="285750" indent="-285750"/>
            <a:endParaRPr lang="de-CH" b="1" dirty="0" smtClean="0">
              <a:latin typeface="+mn-lt"/>
            </a:endParaRPr>
          </a:p>
          <a:p>
            <a:pPr marL="285750" indent="-285750"/>
            <a:r>
              <a:rPr lang="de-CH" b="1" dirty="0" smtClean="0">
                <a:latin typeface="+mn-lt"/>
              </a:rPr>
              <a:t>Fragen, die sich erst allmählich klären:</a:t>
            </a:r>
          </a:p>
          <a:p>
            <a:pPr marL="285750" indent="-285750"/>
            <a:endParaRPr lang="de-CH" dirty="0" smtClean="0">
              <a:latin typeface="+mn-lt"/>
            </a:endParaRPr>
          </a:p>
          <a:p>
            <a:pPr marL="285750" indent="-285750">
              <a:buFontTx/>
              <a:buChar char="-"/>
            </a:pPr>
            <a:r>
              <a:rPr lang="de-CH" dirty="0" smtClean="0">
                <a:latin typeface="+mn-lt"/>
              </a:rPr>
              <a:t>Der Leistungsauftrag der Pädagogischen Hochschulen</a:t>
            </a:r>
          </a:p>
          <a:p>
            <a:pPr marL="285750" indent="-285750">
              <a:buFontTx/>
              <a:buChar char="-"/>
            </a:pPr>
            <a:r>
              <a:rPr lang="de-CH" dirty="0" smtClean="0">
                <a:latin typeface="+mn-lt"/>
              </a:rPr>
              <a:t>Das Selbstverständnis, das persönliche Referenzsystem der Dozierenden in der PH</a:t>
            </a:r>
          </a:p>
          <a:p>
            <a:pPr marL="285750" indent="-285750">
              <a:buFontTx/>
              <a:buChar char="-"/>
            </a:pPr>
            <a:r>
              <a:rPr lang="de-CH" dirty="0" smtClean="0">
                <a:latin typeface="+mn-lt"/>
              </a:rPr>
              <a:t>Die Auswirkungen auf die Auswahl der Studierenden</a:t>
            </a:r>
          </a:p>
          <a:p>
            <a:pPr marL="285750" indent="-285750">
              <a:buFontTx/>
              <a:buChar char="-"/>
            </a:pPr>
            <a:r>
              <a:rPr lang="de-CH" dirty="0" smtClean="0">
                <a:latin typeface="+mn-lt"/>
              </a:rPr>
              <a:t>Die Auswirkungen auf die öffentliche Wahrnehmung von Lehrpersonen</a:t>
            </a:r>
            <a:endParaRPr lang="de-CH" dirty="0" smtClean="0">
              <a:latin typeface="+mn-lt"/>
            </a:endParaRPr>
          </a:p>
          <a:p>
            <a:pPr marL="285750" indent="-285750">
              <a:buFontTx/>
              <a:buChar char="-"/>
            </a:pPr>
            <a:r>
              <a:rPr lang="de-CH" dirty="0" smtClean="0">
                <a:latin typeface="+mn-lt"/>
              </a:rPr>
              <a:t>Der Praxisbezug, die Beziehung PH-Bildungsadministration-Schulen</a:t>
            </a:r>
            <a:endParaRPr lang="de-CH" dirty="0" smtClean="0">
              <a:latin typeface="+mn-lt"/>
            </a:endParaRPr>
          </a:p>
        </p:txBody>
      </p:sp>
    </p:spTree>
    <p:extLst>
      <p:ext uri="{BB962C8B-B14F-4D97-AF65-F5344CB8AC3E}">
        <p14:creationId xmlns="" xmlns:p14="http://schemas.microsoft.com/office/powerpoint/2010/main" val="2245967992"/>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749</Words>
  <Application>Microsoft Office PowerPoint</Application>
  <PresentationFormat>Bildschirmpräsentation (4:3)</PresentationFormat>
  <Paragraphs>130</Paragraphs>
  <Slides>11</Slides>
  <Notes>11</Notes>
  <HiddenSlides>0</HiddenSlides>
  <MMClips>0</MMClips>
  <ScaleCrop>false</ScaleCrop>
  <HeadingPairs>
    <vt:vector size="4" baseType="variant">
      <vt:variant>
        <vt:lpstr>Design</vt:lpstr>
      </vt:variant>
      <vt:variant>
        <vt:i4>1</vt:i4>
      </vt:variant>
      <vt:variant>
        <vt:lpstr>Folientitel</vt:lpstr>
      </vt:variant>
      <vt:variant>
        <vt:i4>11</vt:i4>
      </vt:variant>
    </vt:vector>
  </HeadingPairs>
  <TitlesOfParts>
    <vt:vector size="12" baseType="lpstr">
      <vt:lpstr>Larissa-Design</vt:lpstr>
      <vt:lpstr>Folie 1</vt:lpstr>
      <vt:lpstr>Wie Lehrpersonen wahrgenommen werden</vt:lpstr>
      <vt:lpstr>Wie Lehrpersonen wahrgenommen werden</vt:lpstr>
      <vt:lpstr>Wie Lehrpersonen wahrgenommen werden</vt:lpstr>
      <vt:lpstr>Wie Lehrpersonen wahrgenommen werden</vt:lpstr>
      <vt:lpstr>Wie Lehrpersonen wahrgenommen werden</vt:lpstr>
      <vt:lpstr>Wie Lehrpersonen wahrgenommen werden</vt:lpstr>
      <vt:lpstr>Wie Lehrpersonen wahrgenommen werden</vt:lpstr>
      <vt:lpstr>Wie Lehrpersonen wahrgenommen werden</vt:lpstr>
      <vt:lpstr>Wie Lehrpersonen wahrgenommen werden</vt:lpstr>
      <vt:lpstr>Wie Lehrpersonen wahrgenommen werden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183</cp:revision>
  <dcterms:created xsi:type="dcterms:W3CDTF">2009-02-03T06:04:29Z</dcterms:created>
  <dcterms:modified xsi:type="dcterms:W3CDTF">2011-10-19T08:03:39Z</dcterms:modified>
</cp:coreProperties>
</file>